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9" r:id="rId1"/>
    <p:sldMasterId id="2147483751" r:id="rId2"/>
    <p:sldMasterId id="2147483754" r:id="rId3"/>
  </p:sldMasterIdLst>
  <p:notesMasterIdLst>
    <p:notesMasterId r:id="rId24"/>
  </p:notesMasterIdLst>
  <p:sldIdLst>
    <p:sldId id="256" r:id="rId4"/>
    <p:sldId id="311" r:id="rId5"/>
    <p:sldId id="282" r:id="rId6"/>
    <p:sldId id="326" r:id="rId7"/>
    <p:sldId id="324" r:id="rId8"/>
    <p:sldId id="325" r:id="rId9"/>
    <p:sldId id="320" r:id="rId10"/>
    <p:sldId id="314" r:id="rId11"/>
    <p:sldId id="316" r:id="rId12"/>
    <p:sldId id="294" r:id="rId13"/>
    <p:sldId id="299" r:id="rId14"/>
    <p:sldId id="301" r:id="rId15"/>
    <p:sldId id="302" r:id="rId16"/>
    <p:sldId id="323" r:id="rId17"/>
    <p:sldId id="322" r:id="rId18"/>
    <p:sldId id="321" r:id="rId19"/>
    <p:sldId id="327" r:id="rId20"/>
    <p:sldId id="304" r:id="rId21"/>
    <p:sldId id="306" r:id="rId22"/>
    <p:sldId id="270" r:id="rId23"/>
  </p:sldIdLst>
  <p:sldSz cx="9144000" cy="5143500" type="screen16x9"/>
  <p:notesSz cx="6858000" cy="9144000"/>
  <p:embeddedFontLst>
    <p:embeddedFont>
      <p:font typeface="Arial Unicode MS" panose="020B0604020202020204" pitchFamily="34" charset="-12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</p:embeddedFont>
    <p:embeddedFont>
      <p:font typeface="华文楷体" panose="02010600040101010101" pitchFamily="2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 L" initials="JL" lastIdx="1" clrIdx="0">
    <p:extLst>
      <p:ext uri="{19B8F6BF-5375-455C-9EA6-DF929625EA0E}">
        <p15:presenceInfo xmlns:p15="http://schemas.microsoft.com/office/powerpoint/2012/main" userId="2b8c70c02b6cb8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C1E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00" autoAdjust="0"/>
  </p:normalViewPr>
  <p:slideViewPr>
    <p:cSldViewPr>
      <p:cViewPr varScale="1">
        <p:scale>
          <a:sx n="103" d="100"/>
          <a:sy n="103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buNone/>
            </a:pPr>
            <a:r>
              <a:rPr lang="en" sz="1800"/>
              <a:t>[Replace the presenter name and social on this slide with your own]</a:t>
            </a:r>
          </a:p>
          <a:p>
            <a:pPr marL="457200" marR="0" lvl="0" indent="-342900" algn="l" rtl="0">
              <a:lnSpc>
                <a:spcPct val="125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Hello, I'm Shen Zebang, and I'm not an expert in Machine Learning.</a:t>
            </a:r>
          </a:p>
          <a:p>
            <a:pPr marL="457200" marR="0" lvl="0" indent="-342900" algn="l" rtl="0">
              <a:lnSpc>
                <a:spcPct val="125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That's what's so cool about this presentation.</a:t>
            </a:r>
          </a:p>
          <a:p>
            <a:pPr marL="457200" marR="0" lvl="0" indent="-342900" algn="l" rtl="0">
              <a:lnSpc>
                <a:spcPct val="125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In fact, as long as you know how to use an API, you can get started using machine learning today.</a:t>
            </a: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278152C-88DB-40D8-8B94-A0F67FA0304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Convolution with kernel of size 1x1</a:t>
            </a:r>
            <a:endParaRPr sz="18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/>
              <a:t>(8 * 8 * 3 + 1) * (14 * 14 * 20) = 756560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/>
              <a:t>(8 * 8 * 3 + 1) * 20 = 3860</a:t>
            </a:r>
            <a:endParaRPr lang="zh-CN" alt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sz="1800" dirty="0"/>
              <a:t>一个</a:t>
            </a:r>
            <a:r>
              <a:rPr lang="en-US" altLang="zh-CN" sz="1800" dirty="0"/>
              <a:t>3</a:t>
            </a:r>
            <a:r>
              <a:rPr lang="zh-CN" altLang="en-US" sz="1800" dirty="0"/>
              <a:t>岁小孩可以识别的问题，为了让电脑识别，人类顶尖科学家已经研究了</a:t>
            </a:r>
            <a:r>
              <a:rPr lang="en-US" altLang="zh-CN" sz="1800" dirty="0"/>
              <a:t>50</a:t>
            </a:r>
            <a:r>
              <a:rPr lang="zh-CN" altLang="en-US" sz="1800" dirty="0"/>
              <a:t>年。</a:t>
            </a:r>
            <a:endParaRPr sz="18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06 07</a:t>
            </a:r>
            <a:r>
              <a:rPr lang="zh-CN" altLang="en-US" sz="1800" dirty="0"/>
              <a:t>互联网数据爆炸，</a:t>
            </a:r>
            <a:r>
              <a:rPr lang="en-US" altLang="zh-CN" sz="1800" dirty="0" err="1"/>
              <a:t>cuda</a:t>
            </a:r>
            <a:r>
              <a:rPr lang="zh-CN" altLang="en-US" sz="1800" dirty="0"/>
              <a:t>出现</a:t>
            </a:r>
            <a:endParaRPr sz="18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/>
              <a:t>ImageNet2017: </a:t>
            </a:r>
            <a:r>
              <a:rPr lang="en-US" altLang="zh-CN" sz="1800" dirty="0" err="1"/>
              <a:t>SENet</a:t>
            </a:r>
            <a:r>
              <a:rPr lang="en-US" altLang="zh-CN" sz="1800" dirty="0"/>
              <a:t> 2.251%  </a:t>
            </a:r>
            <a:r>
              <a:rPr lang="zh-CN" altLang="en-US" sz="1800" dirty="0"/>
              <a:t>人类 </a:t>
            </a:r>
            <a:r>
              <a:rPr lang="en-US" altLang="zh-CN" sz="1800" dirty="0"/>
              <a:t>5.1% </a:t>
            </a:r>
            <a:r>
              <a:rPr lang="zh-CN" altLang="en-US" sz="1800" dirty="0"/>
              <a:t>错误率</a:t>
            </a:r>
            <a:r>
              <a:rPr lang="en-US" altLang="zh-CN" sz="1800" dirty="0"/>
              <a:t> </a:t>
            </a:r>
            <a:endParaRPr lang="zh-CN" altLang="en-US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RNAL INSTRUCTIONS">
    <p:bg>
      <p:bgPr>
        <a:solidFill>
          <a:srgbClr val="B71C1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way Side">
    <p:bg>
      <p:bgPr>
        <a:solidFill>
          <a:srgbClr val="0E9AAD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749152" y="-28507"/>
            <a:ext cx="7645800" cy="52005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/>
            </a:lvl2pPr>
            <a:lvl3pPr marL="0" marR="0" lvl="2" indent="0" algn="l" rtl="0">
              <a:spcBef>
                <a:spcPts val="0"/>
              </a:spcBef>
              <a:buNone/>
              <a:defRPr sz="700"/>
            </a:lvl3pPr>
            <a:lvl4pPr marL="0" marR="0" lvl="3" indent="0" algn="l" rtl="0">
              <a:spcBef>
                <a:spcPts val="0"/>
              </a:spcBef>
              <a:buNone/>
              <a:defRPr sz="700"/>
            </a:lvl4pPr>
            <a:lvl5pPr marL="0" marR="0" lvl="4" indent="0" algn="l" rtl="0">
              <a:spcBef>
                <a:spcPts val="0"/>
              </a:spcBef>
              <a:buNone/>
              <a:defRPr sz="700"/>
            </a:lvl5pPr>
            <a:lvl6pPr marL="0" marR="0" lvl="5" indent="0" algn="l" rtl="0">
              <a:spcBef>
                <a:spcPts val="0"/>
              </a:spcBef>
              <a:buNone/>
              <a:defRPr sz="700"/>
            </a:lvl6pPr>
            <a:lvl7pPr marL="0" marR="0" lvl="6" indent="0" algn="l" rtl="0">
              <a:spcBef>
                <a:spcPts val="0"/>
              </a:spcBef>
              <a:buNone/>
              <a:defRPr sz="700"/>
            </a:lvl7pPr>
            <a:lvl8pPr marL="0" marR="0" lvl="7" indent="0" algn="l" rtl="0">
              <a:spcBef>
                <a:spcPts val="0"/>
              </a:spcBef>
              <a:buNone/>
              <a:defRPr sz="700"/>
            </a:lvl8pPr>
            <a:lvl9pPr marL="0" marR="0" lvl="8" indent="0" algn="l" rtl="0">
              <a:spcBef>
                <a:spcPts val="0"/>
              </a:spcBef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mple Light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blank">
    <p:bg>
      <p:bgPr>
        <a:solidFill>
          <a:srgbClr val="22222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with text 1">
    <p:bg>
      <p:bgPr>
        <a:solidFill>
          <a:srgbClr val="22222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4547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with text">
    <p:bg>
      <p:bgPr>
        <a:solidFill>
          <a:srgbClr val="22222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3460378"/>
            <a:ext cx="9144000" cy="168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 Sli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lide">
    <p:bg>
      <p:bgPr>
        <a:solidFill>
          <a:srgbClr val="44586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0"/>
            <a:ext cx="447600" cy="5143500"/>
          </a:xfrm>
          <a:prstGeom prst="rect">
            <a:avLst/>
          </a:prstGeom>
          <a:solidFill>
            <a:srgbClr val="FFFFFF">
              <a:alpha val="2940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 flipH="1">
            <a:off x="508237" y="0"/>
            <a:ext cx="52500" cy="5143500"/>
          </a:xfrm>
          <a:prstGeom prst="rect">
            <a:avLst/>
          </a:prstGeom>
          <a:solidFill>
            <a:srgbClr val="FFFFFF">
              <a:alpha val="2940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mple Dark Slide">
    <p:bg>
      <p:bgPr>
        <a:solidFill>
          <a:srgbClr val="44586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(Avoid) Title, Subtitle, Bulle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745959" y="1253324"/>
            <a:ext cx="7639500" cy="389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" marR="0" lvl="1" indent="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Roboto"/>
              <a:buChar char="­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596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863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206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745940" y="0"/>
            <a:ext cx="5339700" cy="7875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/>
            </a:lvl2pPr>
            <a:lvl3pPr marL="0" marR="0" lvl="2" indent="0" algn="l" rtl="0">
              <a:spcBef>
                <a:spcPts val="0"/>
              </a:spcBef>
              <a:buNone/>
              <a:defRPr sz="700"/>
            </a:lvl3pPr>
            <a:lvl4pPr marL="0" marR="0" lvl="3" indent="0" algn="l" rtl="0">
              <a:spcBef>
                <a:spcPts val="0"/>
              </a:spcBef>
              <a:buNone/>
              <a:defRPr sz="700"/>
            </a:lvl4pPr>
            <a:lvl5pPr marL="0" marR="0" lvl="4" indent="0" algn="l" rtl="0">
              <a:spcBef>
                <a:spcPts val="0"/>
              </a:spcBef>
              <a:buNone/>
              <a:defRPr sz="700"/>
            </a:lvl5pPr>
            <a:lvl6pPr marL="0" marR="0" lvl="5" indent="0" algn="l" rtl="0">
              <a:spcBef>
                <a:spcPts val="0"/>
              </a:spcBef>
              <a:buNone/>
              <a:defRPr sz="700"/>
            </a:lvl6pPr>
            <a:lvl7pPr marL="0" marR="0" lvl="6" indent="0" algn="l" rtl="0">
              <a:spcBef>
                <a:spcPts val="0"/>
              </a:spcBef>
              <a:buNone/>
              <a:defRPr sz="700"/>
            </a:lvl7pPr>
            <a:lvl8pPr marL="0" marR="0" lvl="7" indent="0" algn="l" rtl="0">
              <a:spcBef>
                <a:spcPts val="0"/>
              </a:spcBef>
              <a:buNone/>
              <a:defRPr sz="700"/>
            </a:lvl8pPr>
            <a:lvl9pPr marL="0" marR="0" lvl="8" indent="0" algn="l" rtl="0">
              <a:spcBef>
                <a:spcPts val="0"/>
              </a:spcBef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solidFill>
          <a:srgbClr val="0E9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49777" y="1302421"/>
            <a:ext cx="6015900" cy="1745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/>
            </a:lvl2pPr>
            <a:lvl3pPr marL="0" marR="0" lvl="2" indent="0" algn="l" rtl="0">
              <a:spcBef>
                <a:spcPts val="0"/>
              </a:spcBef>
              <a:buNone/>
              <a:defRPr sz="700"/>
            </a:lvl3pPr>
            <a:lvl4pPr marL="0" marR="0" lvl="3" indent="0" algn="l" rtl="0">
              <a:spcBef>
                <a:spcPts val="0"/>
              </a:spcBef>
              <a:buNone/>
              <a:defRPr sz="700"/>
            </a:lvl4pPr>
            <a:lvl5pPr marL="0" marR="0" lvl="4" indent="0" algn="l" rtl="0">
              <a:spcBef>
                <a:spcPts val="0"/>
              </a:spcBef>
              <a:buNone/>
              <a:defRPr sz="700"/>
            </a:lvl5pPr>
            <a:lvl6pPr marL="0" marR="0" lvl="5" indent="0" algn="l" rtl="0">
              <a:spcBef>
                <a:spcPts val="0"/>
              </a:spcBef>
              <a:buNone/>
              <a:defRPr sz="700"/>
            </a:lvl6pPr>
            <a:lvl7pPr marL="0" marR="0" lvl="6" indent="0" algn="l" rtl="0">
              <a:spcBef>
                <a:spcPts val="0"/>
              </a:spcBef>
              <a:buNone/>
              <a:defRPr sz="700"/>
            </a:lvl7pPr>
            <a:lvl8pPr marL="0" marR="0" lvl="7" indent="0" algn="l" rtl="0">
              <a:spcBef>
                <a:spcPts val="0"/>
              </a:spcBef>
              <a:buNone/>
              <a:defRPr sz="700"/>
            </a:lvl8pPr>
            <a:lvl9pPr marL="0" marR="0" lvl="8" indent="0" algn="l" rtl="0">
              <a:spcBef>
                <a:spcPts val="0"/>
              </a:spcBef>
              <a:buNone/>
              <a:defRPr sz="700"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776023" y="3797836"/>
            <a:ext cx="571499" cy="571500"/>
            <a:chOff x="0" y="0"/>
            <a:chExt cx="1524000" cy="1524000"/>
          </a:xfrm>
        </p:grpSpPr>
        <p:pic>
          <p:nvPicPr>
            <p:cNvPr id="107" name="Shape 10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524000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Shape 108"/>
            <p:cNvSpPr/>
            <p:nvPr/>
          </p:nvSpPr>
          <p:spPr>
            <a:xfrm>
              <a:off x="0" y="0"/>
              <a:ext cx="1524000" cy="15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4644" y="0"/>
                    <a:pt x="29277" y="5844"/>
                    <a:pt x="17561" y="17561"/>
                  </a:cubicBezTo>
                  <a:cubicBezTo>
                    <a:pt x="5844" y="29273"/>
                    <a:pt x="0" y="44638"/>
                    <a:pt x="0" y="59991"/>
                  </a:cubicBezTo>
                  <a:cubicBezTo>
                    <a:pt x="0" y="75350"/>
                    <a:pt x="5844" y="90709"/>
                    <a:pt x="17561" y="102426"/>
                  </a:cubicBezTo>
                  <a:cubicBezTo>
                    <a:pt x="40994" y="125855"/>
                    <a:pt x="79005" y="125855"/>
                    <a:pt x="102438" y="102426"/>
                  </a:cubicBezTo>
                  <a:cubicBezTo>
                    <a:pt x="114155" y="90709"/>
                    <a:pt x="120000" y="75350"/>
                    <a:pt x="120000" y="59991"/>
                  </a:cubicBezTo>
                  <a:cubicBezTo>
                    <a:pt x="120000" y="44638"/>
                    <a:pt x="114155" y="29273"/>
                    <a:pt x="102438" y="17561"/>
                  </a:cubicBezTo>
                  <a:cubicBezTo>
                    <a:pt x="90722" y="5844"/>
                    <a:pt x="75355" y="0"/>
                    <a:pt x="60000" y="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75" tIns="17150" rIns="34275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/>
          <p:nvPr/>
        </p:nvSpPr>
        <p:spPr>
          <a:xfrm>
            <a:off x="1429824" y="3914543"/>
            <a:ext cx="2001900" cy="338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+Rich Hyndman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bg>
      <p:bgPr>
        <a:solidFill>
          <a:srgbClr val="B0BEC5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54412" y="3950480"/>
            <a:ext cx="4732200" cy="1926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/>
            </a:lvl2pPr>
            <a:lvl3pPr marL="0" marR="0" lvl="2" indent="0" algn="l" rtl="0">
              <a:spcBef>
                <a:spcPts val="0"/>
              </a:spcBef>
              <a:buNone/>
              <a:defRPr sz="700"/>
            </a:lvl3pPr>
            <a:lvl4pPr marL="0" marR="0" lvl="3" indent="0" algn="l" rtl="0">
              <a:spcBef>
                <a:spcPts val="0"/>
              </a:spcBef>
              <a:buNone/>
              <a:defRPr sz="700"/>
            </a:lvl4pPr>
            <a:lvl5pPr marL="0" marR="0" lvl="4" indent="0" algn="l" rtl="0">
              <a:spcBef>
                <a:spcPts val="0"/>
              </a:spcBef>
              <a:buNone/>
              <a:defRPr sz="700"/>
            </a:lvl5pPr>
            <a:lvl6pPr marL="0" marR="0" lvl="5" indent="0" algn="l" rtl="0">
              <a:spcBef>
                <a:spcPts val="0"/>
              </a:spcBef>
              <a:buNone/>
              <a:defRPr sz="700"/>
            </a:lvl6pPr>
            <a:lvl7pPr marL="0" marR="0" lvl="6" indent="0" algn="l" rtl="0">
              <a:spcBef>
                <a:spcPts val="0"/>
              </a:spcBef>
              <a:buNone/>
              <a:defRPr sz="700"/>
            </a:lvl7pPr>
            <a:lvl8pPr marL="0" marR="0" lvl="7" indent="0" algn="l" rtl="0">
              <a:spcBef>
                <a:spcPts val="0"/>
              </a:spcBef>
              <a:buNone/>
              <a:defRPr sz="700"/>
            </a:lvl8pPr>
            <a:lvl9pPr marL="0" marR="0" lvl="8" indent="0" algn="l" rtl="0">
              <a:spcBef>
                <a:spcPts val="0"/>
              </a:spcBef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EF6C00"/>
              </a:buClr>
              <a:buFont typeface="Roboto"/>
              <a:defRPr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c Circle master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b="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91" name="Shape 291"/>
          <p:cNvCxnSpPr>
            <a:endCxn id="292" idx="1"/>
          </p:cNvCxnSpPr>
          <p:nvPr/>
        </p:nvCxnSpPr>
        <p:spPr>
          <a:xfrm>
            <a:off x="17704" y="4854320"/>
            <a:ext cx="8577600" cy="14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3" name="Shape 293"/>
          <p:cNvSpPr txBox="1"/>
          <p:nvPr/>
        </p:nvSpPr>
        <p:spPr>
          <a:xfrm>
            <a:off x="79425" y="4892981"/>
            <a:ext cx="3945300" cy="21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5289" y="4587332"/>
            <a:ext cx="548699" cy="5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c Circle master 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Shape 296"/>
          <p:cNvCxnSpPr>
            <a:endCxn id="297" idx="1"/>
          </p:cNvCxnSpPr>
          <p:nvPr/>
        </p:nvCxnSpPr>
        <p:spPr>
          <a:xfrm>
            <a:off x="17704" y="4854320"/>
            <a:ext cx="8577600" cy="14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8" name="Shape 298"/>
          <p:cNvSpPr txBox="1"/>
          <p:nvPr/>
        </p:nvSpPr>
        <p:spPr>
          <a:xfrm>
            <a:off x="79425" y="4892981"/>
            <a:ext cx="3945300" cy="21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5289" y="4587332"/>
            <a:ext cx="548699" cy="5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Logo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EF6C00"/>
              </a:buClr>
              <a:buFont typeface="Roboto"/>
              <a:defRPr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oboto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oboto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SzPct val="100000"/>
              <a:buFont typeface="Roboto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lumns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b="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455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304" name="Shape 304"/>
          <p:cNvCxnSpPr/>
          <p:nvPr/>
        </p:nvCxnSpPr>
        <p:spPr>
          <a:xfrm>
            <a:off x="3106825" y="1403375"/>
            <a:ext cx="0" cy="3212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3390900" y="1123950"/>
            <a:ext cx="2455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3"/>
          </p:nvPr>
        </p:nvSpPr>
        <p:spPr>
          <a:xfrm>
            <a:off x="6324600" y="1123950"/>
            <a:ext cx="2455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307" name="Shape 307"/>
          <p:cNvCxnSpPr/>
          <p:nvPr/>
        </p:nvCxnSpPr>
        <p:spPr>
          <a:xfrm>
            <a:off x="6154825" y="1403375"/>
            <a:ext cx="0" cy="3212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ircle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b="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838200" y="3462550"/>
            <a:ext cx="2321400" cy="54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body" idx="2"/>
          </p:nvPr>
        </p:nvSpPr>
        <p:spPr>
          <a:xfrm>
            <a:off x="3411300" y="3462550"/>
            <a:ext cx="2269800" cy="54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3"/>
          </p:nvPr>
        </p:nvSpPr>
        <p:spPr>
          <a:xfrm>
            <a:off x="6266850" y="3462550"/>
            <a:ext cx="2343900" cy="54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- Blue">
    <p:bg>
      <p:bgPr>
        <a:solidFill>
          <a:srgbClr val="ADBCB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283900" y="1827025"/>
            <a:ext cx="8577600" cy="97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Blue">
    <p:bg>
      <p:bgPr>
        <a:solidFill>
          <a:srgbClr val="ADBCB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4024800" y="283325"/>
            <a:ext cx="1094400" cy="8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024800" y="3636125"/>
            <a:ext cx="1094400" cy="8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</a:rPr>
              <a:t>”</a:t>
            </a:r>
          </a:p>
        </p:txBody>
      </p:sp>
      <p:cxnSp>
        <p:nvCxnSpPr>
          <p:cNvPr id="318" name="Shape 318"/>
          <p:cNvCxnSpPr/>
          <p:nvPr/>
        </p:nvCxnSpPr>
        <p:spPr>
          <a:xfrm>
            <a:off x="715650" y="823192"/>
            <a:ext cx="352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9" name="Shape 319"/>
          <p:cNvCxnSpPr/>
          <p:nvPr/>
        </p:nvCxnSpPr>
        <p:spPr>
          <a:xfrm>
            <a:off x="4906650" y="823192"/>
            <a:ext cx="352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0" name="Shape 320"/>
          <p:cNvCxnSpPr/>
          <p:nvPr/>
        </p:nvCxnSpPr>
        <p:spPr>
          <a:xfrm>
            <a:off x="715650" y="4143923"/>
            <a:ext cx="352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1" name="Shape 321"/>
          <p:cNvCxnSpPr/>
          <p:nvPr/>
        </p:nvCxnSpPr>
        <p:spPr>
          <a:xfrm>
            <a:off x="4906650" y="4143923"/>
            <a:ext cx="3521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732575" y="1403375"/>
            <a:ext cx="7695900" cy="223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No Logo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ank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">
    <p:bg>
      <p:bgPr>
        <a:solidFill>
          <a:srgbClr val="F6F9F8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blank">
    <p:bg>
      <p:bgPr>
        <a:solidFill>
          <a:srgbClr val="222222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way Side">
    <p:bg>
      <p:bgPr>
        <a:solidFill>
          <a:srgbClr val="0E9AAD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749152" y="-28507"/>
            <a:ext cx="7645800" cy="520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ored Divider Slide 2">
    <p:bg>
      <p:bgPr>
        <a:solidFill>
          <a:srgbClr val="DB4437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213175" y="1905900"/>
            <a:ext cx="8723700" cy="117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3200" b="1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EF6C00"/>
              </a:buClr>
              <a:buFont typeface="Roboto"/>
              <a:defRPr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1"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buClr>
                <a:schemeClr val="accent6"/>
              </a:buClr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41312" marR="0" lvl="1" indent="-125412" algn="l" rtl="0">
              <a:lnSpc>
                <a:spcPct val="90000"/>
              </a:lnSpc>
              <a:spcBef>
                <a:spcPts val="1200"/>
              </a:spcBef>
              <a:buClr>
                <a:schemeClr val="accent6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512762" marR="0" lvl="2" indent="-80962" algn="l" rtl="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SzPct val="100000"/>
              <a:buFont typeface="Merriweather Sans"/>
              <a:buChar char="–"/>
              <a:defRPr sz="1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682625" marR="0" lvl="3" indent="-98425" algn="l" rtl="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114300" algn="l" rtl="0">
              <a:lnSpc>
                <a:spcPct val="90000"/>
              </a:lnSpc>
              <a:spcBef>
                <a:spcPts val="1200"/>
              </a:spcBef>
              <a:buClr>
                <a:schemeClr val="accent6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">
    <p:bg>
      <p:bgPr>
        <a:solidFill>
          <a:schemeClr val="accent6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3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EF6C00"/>
              </a:buClr>
              <a:buSzPct val="100000"/>
              <a:buFont typeface="Roboto"/>
              <a:defRPr sz="4200"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Font typeface="Roboto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EF6C00"/>
              </a:buClr>
              <a:buSzPct val="100000"/>
              <a:buFont typeface="Roboto"/>
              <a:buNone/>
              <a:defRPr sz="2800"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45959" y="1253324"/>
            <a:ext cx="7639500" cy="389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" marR="0" lvl="1" indent="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Roboto"/>
              <a:buChar char="­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596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863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206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745940" y="0"/>
            <a:ext cx="7639500" cy="7875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SzPct val="71428"/>
              <a:buNone/>
              <a:defRPr sz="700"/>
            </a:lvl2pPr>
            <a:lvl3pPr marL="0" marR="0" lvl="2" indent="0" algn="l" rtl="0">
              <a:spcBef>
                <a:spcPts val="0"/>
              </a:spcBef>
              <a:buSzPct val="71428"/>
              <a:buNone/>
              <a:defRPr sz="700"/>
            </a:lvl3pPr>
            <a:lvl4pPr marL="0" marR="0" lvl="3" indent="0" algn="l" rtl="0">
              <a:spcBef>
                <a:spcPts val="0"/>
              </a:spcBef>
              <a:buSzPct val="71428"/>
              <a:buNone/>
              <a:defRPr sz="700"/>
            </a:lvl4pPr>
            <a:lvl5pPr marL="0" marR="0" lvl="4" indent="0" algn="l" rtl="0">
              <a:spcBef>
                <a:spcPts val="0"/>
              </a:spcBef>
              <a:buSzPct val="71428"/>
              <a:buNone/>
              <a:defRPr sz="700"/>
            </a:lvl5pPr>
            <a:lvl6pPr marL="0" marR="0" lvl="5" indent="0" algn="l" rtl="0">
              <a:spcBef>
                <a:spcPts val="0"/>
              </a:spcBef>
              <a:buSzPct val="71428"/>
              <a:buNone/>
              <a:defRPr sz="700"/>
            </a:lvl6pPr>
            <a:lvl7pPr marL="0" marR="0" lvl="6" indent="0" algn="l" rtl="0">
              <a:spcBef>
                <a:spcPts val="0"/>
              </a:spcBef>
              <a:buSzPct val="71428"/>
              <a:buNone/>
              <a:defRPr sz="700"/>
            </a:lvl7pPr>
            <a:lvl8pPr marL="0" marR="0" lvl="7" indent="0" algn="l" rtl="0">
              <a:spcBef>
                <a:spcPts val="0"/>
              </a:spcBef>
              <a:buSzPct val="71428"/>
              <a:buNone/>
              <a:defRPr sz="700"/>
            </a:lvl8pPr>
            <a:lvl9pPr marL="0" marR="0" lvl="8" indent="0" algn="l" rtl="0">
              <a:spcBef>
                <a:spcPts val="0"/>
              </a:spcBef>
              <a:buSzPct val="71428"/>
              <a:buNone/>
              <a:defRPr sz="7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pPr lvl="0" algn="r" rtl="0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 l="12190" r="10115"/>
          <a:stretch/>
        </p:blipFill>
        <p:spPr>
          <a:xfrm>
            <a:off x="15094" y="0"/>
            <a:ext cx="91440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626456" y="1454334"/>
            <a:ext cx="7645800" cy="20199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lvl="0" indent="-69850" algn="ctr">
              <a:buClr>
                <a:schemeClr val="dk1"/>
              </a:buClr>
              <a:buSzPct val="25000"/>
            </a:pPr>
            <a:r>
              <a:rPr lang="zh-CN" altLang="en-US" sz="4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卷积神经网络基础</a:t>
            </a:r>
            <a:endParaRPr lang="en" sz="4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卷积神经四个组件</a:t>
            </a:r>
            <a:endParaRPr lang="en" dirty="0"/>
          </a:p>
        </p:txBody>
      </p:sp>
      <p:sp>
        <p:nvSpPr>
          <p:cNvPr id="3" name="Shape 375"/>
          <p:cNvSpPr txBox="1">
            <a:spLocks/>
          </p:cNvSpPr>
          <p:nvPr/>
        </p:nvSpPr>
        <p:spPr>
          <a:xfrm>
            <a:off x="857224" y="3071816"/>
            <a:ext cx="4500594" cy="15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>
                <a:solidFill>
                  <a:schemeClr val="dk1"/>
                </a:solidFill>
              </a:rPr>
              <a:t>卷积层（</a:t>
            </a:r>
            <a:r>
              <a:rPr lang="en-US" altLang="zh-CN" sz="1800" dirty="0">
                <a:solidFill>
                  <a:schemeClr val="dk1"/>
                </a:solidFill>
              </a:rPr>
              <a:t>Convolution</a:t>
            </a:r>
            <a:r>
              <a:rPr lang="zh-CN" altLang="en-US" sz="1800" dirty="0">
                <a:solidFill>
                  <a:schemeClr val="dk1"/>
                </a:solidFill>
              </a:rPr>
              <a:t>）</a:t>
            </a:r>
            <a:endParaRPr lang="en-US" altLang="zh-CN" sz="1800" dirty="0">
              <a:solidFill>
                <a:schemeClr val="dk1"/>
              </a:solidFill>
            </a:endParaRPr>
          </a:p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>
                <a:solidFill>
                  <a:schemeClr val="dk1"/>
                </a:solidFill>
              </a:rPr>
              <a:t>非线性映射（</a:t>
            </a:r>
            <a:r>
              <a:rPr lang="en-US" altLang="zh-CN" sz="1800" dirty="0" err="1">
                <a:solidFill>
                  <a:schemeClr val="dk1"/>
                </a:solidFill>
              </a:rPr>
              <a:t>ReLu</a:t>
            </a:r>
            <a:r>
              <a:rPr lang="zh-CN" altLang="en-US" sz="1800" dirty="0">
                <a:solidFill>
                  <a:schemeClr val="dk1"/>
                </a:solidFill>
              </a:rPr>
              <a:t>）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●"/>
              <a:tabLst/>
              <a:defRPr/>
            </a:pPr>
            <a:r>
              <a:rPr lang="zh-CN" altLang="en-US" sz="1800" dirty="0">
                <a:solidFill>
                  <a:schemeClr val="dk1"/>
                </a:solidFill>
              </a:rPr>
              <a:t>池化层（</a:t>
            </a:r>
            <a:r>
              <a:rPr lang="en-US" altLang="zh-CN" sz="1800" dirty="0">
                <a:solidFill>
                  <a:schemeClr val="dk1"/>
                </a:solidFill>
              </a:rPr>
              <a:t>Pooling</a:t>
            </a:r>
            <a:r>
              <a:rPr lang="zh-CN" altLang="en-US" sz="1800" dirty="0">
                <a:solidFill>
                  <a:schemeClr val="dk1"/>
                </a:solidFill>
              </a:rPr>
              <a:t>）</a:t>
            </a:r>
            <a:endParaRPr lang="en-US" altLang="zh-CN" sz="1800" dirty="0">
              <a:solidFill>
                <a:schemeClr val="dk1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●"/>
              <a:tabLst/>
              <a:defRPr/>
            </a:pPr>
            <a:r>
              <a:rPr lang="zh-CN" altLang="en-US" sz="1800" dirty="0">
                <a:solidFill>
                  <a:schemeClr val="dk1"/>
                </a:solidFill>
              </a:rPr>
              <a:t>分类层（</a:t>
            </a:r>
            <a:r>
              <a:rPr lang="en-US" altLang="zh-CN" sz="1800" dirty="0">
                <a:solidFill>
                  <a:schemeClr val="dk1"/>
                </a:solidFill>
              </a:rPr>
              <a:t>FC</a:t>
            </a:r>
            <a:r>
              <a:rPr lang="zh-CN" altLang="en-US" sz="1800" dirty="0">
                <a:solidFill>
                  <a:schemeClr val="dk1"/>
                </a:solidFill>
              </a:rPr>
              <a:t>）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0" name="AutoShape 2" descr="https://adeshpande3.github.io/assets/Cov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Cov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2" y="906355"/>
            <a:ext cx="6350326" cy="2165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卷积层</a:t>
            </a:r>
            <a:endParaRPr lang="en" dirty="0"/>
          </a:p>
        </p:txBody>
      </p:sp>
      <p:pic>
        <p:nvPicPr>
          <p:cNvPr id="4" name="Picture 4" descr="E:\google_course\img\same_padding_no_strides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785800"/>
            <a:ext cx="2388161" cy="271464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28728" y="3313518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padding=valid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00496" y="3335543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padding=same</a:t>
            </a:r>
            <a:endParaRPr lang="zh-CN" altLang="en-US" dirty="0"/>
          </a:p>
        </p:txBody>
      </p:sp>
      <p:pic>
        <p:nvPicPr>
          <p:cNvPr id="24578" name="Picture 2" descr="https://raw.githubusercontent.com/vdumoulin/conv_arithmetic/master/gif/no_padding_no_strides_transposed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64425" y="873338"/>
            <a:ext cx="2321626" cy="2605081"/>
          </a:xfrm>
          <a:prstGeom prst="rect">
            <a:avLst/>
          </a:prstGeom>
          <a:noFill/>
        </p:spPr>
      </p:pic>
      <p:pic>
        <p:nvPicPr>
          <p:cNvPr id="24580" name="Picture 4" descr="https://raw.githubusercontent.com/vdumoulin/conv_arithmetic/master/gif/no_padding_no_strides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978089"/>
            <a:ext cx="2263399" cy="2402542"/>
          </a:xfrm>
          <a:prstGeom prst="rect">
            <a:avLst/>
          </a:prstGeom>
          <a:noFill/>
        </p:spPr>
      </p:pic>
      <p:sp>
        <p:nvSpPr>
          <p:cNvPr id="14" name="圆角矩形 13"/>
          <p:cNvSpPr/>
          <p:nvPr/>
        </p:nvSpPr>
        <p:spPr>
          <a:xfrm>
            <a:off x="1714480" y="3786196"/>
            <a:ext cx="3571900" cy="12858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5" descr="E:\google_course\img\conv_form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6167" y="4286262"/>
            <a:ext cx="1628775" cy="428625"/>
          </a:xfrm>
          <a:prstGeom prst="rect">
            <a:avLst/>
          </a:prstGeom>
          <a:noFill/>
        </p:spPr>
      </p:pic>
      <p:pic>
        <p:nvPicPr>
          <p:cNvPr id="6" name="Picture 6" descr="E:\桌面\ou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1670" y="3857634"/>
            <a:ext cx="1466850" cy="1162050"/>
          </a:xfrm>
          <a:prstGeom prst="rect">
            <a:avLst/>
          </a:prstGeom>
          <a:noFill/>
        </p:spPr>
      </p:pic>
      <p:sp>
        <p:nvSpPr>
          <p:cNvPr id="11" name="Shape 375"/>
          <p:cNvSpPr txBox="1">
            <a:spLocks/>
          </p:cNvSpPr>
          <p:nvPr/>
        </p:nvSpPr>
        <p:spPr>
          <a:xfrm>
            <a:off x="5643570" y="3857634"/>
            <a:ext cx="2071702" cy="12858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●"/>
              <a:tabLst/>
              <a:defRPr/>
            </a:pPr>
            <a:r>
              <a:rPr lang="zh-CN" altLang="en-US" sz="1800" dirty="0">
                <a:solidFill>
                  <a:schemeClr val="dk1"/>
                </a:solidFill>
              </a:rPr>
              <a:t>参数共享</a:t>
            </a:r>
            <a:endParaRPr lang="en-US" altLang="zh-CN" sz="1800" dirty="0">
              <a:solidFill>
                <a:schemeClr val="dk1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●"/>
              <a:tabLst/>
              <a:defRPr/>
            </a:pPr>
            <a:r>
              <a:rPr lang="zh-CN" altLang="en-US" sz="1800" dirty="0">
                <a:solidFill>
                  <a:schemeClr val="dk1"/>
                </a:solidFill>
              </a:rPr>
              <a:t>自动提取特征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●"/>
              <a:tabLst/>
              <a:defRPr/>
            </a:pPr>
            <a:r>
              <a:rPr lang="zh-CN" altLang="en-US" sz="1800" dirty="0">
                <a:solidFill>
                  <a:schemeClr val="dk1"/>
                </a:solidFill>
              </a:rPr>
              <a:t>平移不变性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8A7C14-D529-4B80-9F98-7535B95AD318}"/>
              </a:ext>
            </a:extLst>
          </p:cNvPr>
          <p:cNvSpPr txBox="1"/>
          <p:nvPr/>
        </p:nvSpPr>
        <p:spPr>
          <a:xfrm>
            <a:off x="2555776" y="1275606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O=2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EA0EDB-3704-48DE-AC15-19E10D03783E}"/>
              </a:ext>
            </a:extLst>
          </p:cNvPr>
          <p:cNvSpPr txBox="1"/>
          <p:nvPr/>
        </p:nvSpPr>
        <p:spPr>
          <a:xfrm>
            <a:off x="234960" y="2858305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/>
              <a:t>=4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14D623-5AA7-4376-AA86-1FB7CC18EEBA}"/>
              </a:ext>
            </a:extLst>
          </p:cNvPr>
          <p:cNvSpPr txBox="1"/>
          <p:nvPr/>
        </p:nvSpPr>
        <p:spPr>
          <a:xfrm>
            <a:off x="913315" y="264375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K=3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7C798C-8EED-492F-937B-0C20491A4ED0}"/>
              </a:ext>
            </a:extLst>
          </p:cNvPr>
          <p:cNvSpPr txBox="1"/>
          <p:nvPr/>
        </p:nvSpPr>
        <p:spPr>
          <a:xfrm>
            <a:off x="959209" y="3012194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Stride=1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13BA9E-6A45-4B39-835B-EE4C66421724}"/>
              </a:ext>
            </a:extLst>
          </p:cNvPr>
          <p:cNvSpPr txBox="1"/>
          <p:nvPr/>
        </p:nvSpPr>
        <p:spPr>
          <a:xfrm>
            <a:off x="3039608" y="1218287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Padding=1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0" grpId="0" build="allAtOnce"/>
      <p:bldP spid="14" grpId="0" animBg="1"/>
      <p:bldP spid="11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卷积操作</a:t>
            </a:r>
            <a:endParaRPr lang="en" dirty="0"/>
          </a:p>
        </p:txBody>
      </p:sp>
      <p:pic>
        <p:nvPicPr>
          <p:cNvPr id="3" name="图片 2" descr="stride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4" y="927882"/>
            <a:ext cx="6499415" cy="36559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多通道卷积操作</a:t>
            </a:r>
            <a:endParaRPr lang="en" dirty="0"/>
          </a:p>
        </p:txBody>
      </p:sp>
      <p:sp>
        <p:nvSpPr>
          <p:cNvPr id="10" name="TextBox 9"/>
          <p:cNvSpPr txBox="1"/>
          <p:nvPr/>
        </p:nvSpPr>
        <p:spPr>
          <a:xfrm>
            <a:off x="357158" y="285750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Image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1928794" y="1928808"/>
            <a:ext cx="642942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m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1500180"/>
            <a:ext cx="1492603" cy="1199510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897469"/>
            <a:ext cx="291397" cy="38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图片 14" descr="re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88" y="1500179"/>
            <a:ext cx="1512518" cy="1214445"/>
          </a:xfrm>
          <a:prstGeom prst="rect">
            <a:avLst/>
          </a:prstGeom>
        </p:spPr>
      </p:pic>
      <p:pic>
        <p:nvPicPr>
          <p:cNvPr id="16" name="图片 15" descr="gree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4" y="1500180"/>
            <a:ext cx="1512518" cy="1214446"/>
          </a:xfrm>
          <a:prstGeom prst="rect">
            <a:avLst/>
          </a:prstGeom>
        </p:spPr>
      </p:pic>
      <p:pic>
        <p:nvPicPr>
          <p:cNvPr id="17" name="图片 16" descr="blu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140" y="1500180"/>
            <a:ext cx="1441079" cy="1214445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1897469"/>
            <a:ext cx="291397" cy="38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3071801" y="1142990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红色通道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72066" y="1142990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绿色通道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00892" y="1142990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蓝色通道</a:t>
            </a:r>
          </a:p>
        </p:txBody>
      </p:sp>
      <p:pic>
        <p:nvPicPr>
          <p:cNvPr id="3" name="图片 2" descr="rgb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3142" y="1142990"/>
            <a:ext cx="6500858" cy="365673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857488" y="2786064"/>
            <a:ext cx="4786346" cy="857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标注 27"/>
          <p:cNvSpPr/>
          <p:nvPr/>
        </p:nvSpPr>
        <p:spPr>
          <a:xfrm>
            <a:off x="500034" y="3786196"/>
            <a:ext cx="1714512" cy="857256"/>
          </a:xfrm>
          <a:prstGeom prst="wedgeRoundRectCallout">
            <a:avLst>
              <a:gd name="adj1" fmla="val 100833"/>
              <a:gd name="adj2" fmla="val -88610"/>
              <a:gd name="adj3" fmla="val 16667"/>
            </a:avLst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卷积核有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个通道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dirty="0">
                <a:solidFill>
                  <a:srgbClr val="FF0000"/>
                </a:solidFill>
              </a:rPr>
              <a:t>权值个数</a:t>
            </a:r>
            <a:r>
              <a:rPr lang="en-US" altLang="zh-CN" dirty="0">
                <a:solidFill>
                  <a:srgbClr val="FF0000"/>
                </a:solidFill>
              </a:rPr>
              <a:t>3x3x3+1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215206" y="3786196"/>
            <a:ext cx="357190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E:\mac2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20296" y="3714758"/>
            <a:ext cx="1323704" cy="1071570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DFCCEE0-C4AE-4D5F-B153-45BAFDBA0C0D}"/>
              </a:ext>
            </a:extLst>
          </p:cNvPr>
          <p:cNvSpPr txBox="1"/>
          <p:nvPr/>
        </p:nvSpPr>
        <p:spPr>
          <a:xfrm>
            <a:off x="1846513" y="4674215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表示输入信号通道数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A0C7B2F-818A-4EAC-8FC4-FC0829CCD8D8}"/>
              </a:ext>
            </a:extLst>
          </p:cNvPr>
          <p:cNvSpPr/>
          <p:nvPr/>
        </p:nvSpPr>
        <p:spPr>
          <a:xfrm rot="14877736">
            <a:off x="1748866" y="4477582"/>
            <a:ext cx="300081" cy="207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A11281-5463-4D9E-9099-C34BBDD63A3F}"/>
              </a:ext>
            </a:extLst>
          </p:cNvPr>
          <p:cNvSpPr txBox="1"/>
          <p:nvPr/>
        </p:nvSpPr>
        <p:spPr>
          <a:xfrm>
            <a:off x="5167328" y="4373777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一个卷积核对应一个偏置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D260BF-4C12-4880-B684-40B0EDB14FC8}"/>
              </a:ext>
            </a:extLst>
          </p:cNvPr>
          <p:cNvSpPr txBox="1"/>
          <p:nvPr/>
        </p:nvSpPr>
        <p:spPr>
          <a:xfrm>
            <a:off x="4000495" y="44502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参数个数计算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23" grpId="0"/>
      <p:bldP spid="24" grpId="0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8DA1B081-5067-497A-8816-105E902099CD}"/>
              </a:ext>
            </a:extLst>
          </p:cNvPr>
          <p:cNvSpPr/>
          <p:nvPr/>
        </p:nvSpPr>
        <p:spPr>
          <a:xfrm>
            <a:off x="2863146" y="4752864"/>
            <a:ext cx="6245359" cy="26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charset="0"/>
                <a:ea typeface="华文楷体" panose="02010600040101010101" pitchFamily="2" charset="-122"/>
                <a:sym typeface="Times New Roman" panose="02020603050405020304" charset="0"/>
              </a:rPr>
              <a:t>Distributed &amp; Embedded System Lab (</a:t>
            </a:r>
            <a:r>
              <a:rPr lang="en-US" altLang="zh-CN" sz="1400" b="1" dirty="0" err="1">
                <a:solidFill>
                  <a:schemeClr val="bg1"/>
                </a:solidFill>
                <a:latin typeface="Times New Roman" panose="02020603050405020304" charset="0"/>
                <a:ea typeface="华文楷体" panose="02010600040101010101" pitchFamily="2" charset="-122"/>
                <a:sym typeface="Times New Roman" panose="02020603050405020304" charset="0"/>
              </a:rPr>
              <a:t>DSLab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charset="0"/>
                <a:ea typeface="华文楷体" panose="02010600040101010101" pitchFamily="2" charset="-122"/>
                <a:sym typeface="Times New Roman" panose="02020603050405020304" charset="0"/>
              </a:rPr>
              <a:t>)   http://dslab.lzu.edu.cn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Box 143">
            <a:extLst>
              <a:ext uri="{FF2B5EF4-FFF2-40B4-BE49-F238E27FC236}">
                <a16:creationId xmlns:a16="http://schemas.microsoft.com/office/drawing/2014/main" id="{C9739AB6-D1B5-41D8-BACA-B43C5A8673EB}"/>
              </a:ext>
            </a:extLst>
          </p:cNvPr>
          <p:cNvSpPr txBox="1"/>
          <p:nvPr/>
        </p:nvSpPr>
        <p:spPr>
          <a:xfrm>
            <a:off x="270684" y="282920"/>
            <a:ext cx="3801250" cy="52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dirty="0"/>
              <a:t>池化层</a:t>
            </a:r>
            <a:endParaRPr lang="zh-CN" altLang="en-US" sz="2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E:\google_course\img\maxpo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857238"/>
            <a:ext cx="6338842" cy="3273884"/>
          </a:xfrm>
          <a:prstGeom prst="rect">
            <a:avLst/>
          </a:prstGeom>
          <a:noFill/>
        </p:spPr>
      </p:pic>
      <p:sp>
        <p:nvSpPr>
          <p:cNvPr id="5" name="Shape 375"/>
          <p:cNvSpPr txBox="1">
            <a:spLocks/>
          </p:cNvSpPr>
          <p:nvPr/>
        </p:nvSpPr>
        <p:spPr>
          <a:xfrm>
            <a:off x="1428728" y="3714758"/>
            <a:ext cx="4500594" cy="12858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●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池化无参数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●"/>
              <a:tabLst/>
              <a:defRPr/>
            </a:pPr>
            <a:r>
              <a:rPr lang="zh-CN" altLang="en-US" sz="1800" dirty="0">
                <a:solidFill>
                  <a:schemeClr val="dk1"/>
                </a:solidFill>
              </a:rPr>
              <a:t>具有降维作用</a:t>
            </a:r>
            <a:endParaRPr lang="en-US" altLang="zh-CN" sz="1800" dirty="0">
              <a:solidFill>
                <a:schemeClr val="dk1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●"/>
              <a:tabLst/>
              <a:defRPr/>
            </a:pPr>
            <a:r>
              <a:rPr lang="zh-CN" altLang="en-US" sz="1800" dirty="0">
                <a:solidFill>
                  <a:schemeClr val="dk1"/>
                </a:solidFill>
              </a:rPr>
              <a:t>旋转、缩放不变</a:t>
            </a:r>
            <a:endParaRPr lang="en-US" altLang="zh-CN" sz="1800" dirty="0">
              <a:solidFill>
                <a:schemeClr val="dk1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Char char="●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14480" y="1428742"/>
            <a:ext cx="1071570" cy="107157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21093564">
            <a:off x="2556073" y="1554166"/>
            <a:ext cx="351172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85984" y="1428742"/>
            <a:ext cx="1071570" cy="107157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21075824">
            <a:off x="2623600" y="1294022"/>
            <a:ext cx="397278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14480" y="1428742"/>
            <a:ext cx="1071570" cy="107157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927518" flipV="1">
            <a:off x="2373685" y="2353669"/>
            <a:ext cx="406082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86050" y="1428742"/>
            <a:ext cx="1071570" cy="107157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262621" flipV="1">
            <a:off x="3608128" y="2352459"/>
            <a:ext cx="336261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8089A4-AB8F-44AA-8CDA-5C164448990E}"/>
              </a:ext>
            </a:extLst>
          </p:cNvPr>
          <p:cNvSpPr/>
          <p:nvPr/>
        </p:nvSpPr>
        <p:spPr>
          <a:xfrm>
            <a:off x="4283968" y="1641183"/>
            <a:ext cx="430908" cy="172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375A7A-14FE-497A-96CF-4948E14B837D}"/>
              </a:ext>
            </a:extLst>
          </p:cNvPr>
          <p:cNvSpPr/>
          <p:nvPr/>
        </p:nvSpPr>
        <p:spPr>
          <a:xfrm>
            <a:off x="6052134" y="2139702"/>
            <a:ext cx="392074" cy="157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0DA2E0-8624-444F-8636-D34C87D16DDB}"/>
              </a:ext>
            </a:extLst>
          </p:cNvPr>
          <p:cNvSpPr txBox="1"/>
          <p:nvPr/>
        </p:nvSpPr>
        <p:spPr>
          <a:xfrm>
            <a:off x="5975909" y="2078981"/>
            <a:ext cx="534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7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zh-CN" dirty="0"/>
              <a:t>1x1</a:t>
            </a:r>
            <a:r>
              <a:rPr lang="zh-CN" altLang="en-US" dirty="0"/>
              <a:t>卷积</a:t>
            </a:r>
            <a:endParaRPr lang="en" dirty="0"/>
          </a:p>
        </p:txBody>
      </p:sp>
      <p:pic>
        <p:nvPicPr>
          <p:cNvPr id="6148" name="Picture 4" descr="Convolution with Kernel of size 1x1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180001"/>
            <a:ext cx="2071670" cy="2677633"/>
          </a:xfrm>
          <a:prstGeom prst="rect">
            <a:avLst/>
          </a:prstGeom>
          <a:noFill/>
        </p:spPr>
      </p:pic>
      <p:sp>
        <p:nvSpPr>
          <p:cNvPr id="53" name="Shape 375"/>
          <p:cNvSpPr txBox="1">
            <a:spLocks/>
          </p:cNvSpPr>
          <p:nvPr/>
        </p:nvSpPr>
        <p:spPr>
          <a:xfrm>
            <a:off x="-142908" y="3857634"/>
            <a:ext cx="4500594" cy="428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/>
              <a:t>实现跨通道的交互和信息整合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375"/>
          <p:cNvSpPr txBox="1">
            <a:spLocks/>
          </p:cNvSpPr>
          <p:nvPr/>
        </p:nvSpPr>
        <p:spPr>
          <a:xfrm>
            <a:off x="-142908" y="4572014"/>
            <a:ext cx="4500594" cy="428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/>
              <a:t>全连接可以看作</a:t>
            </a:r>
            <a:r>
              <a:rPr lang="en-US" sz="1800" dirty="0"/>
              <a:t>1x1</a:t>
            </a:r>
            <a:r>
              <a:rPr lang="zh-CN" altLang="en-US" sz="1800" dirty="0"/>
              <a:t>卷积操作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375"/>
          <p:cNvSpPr txBox="1">
            <a:spLocks/>
          </p:cNvSpPr>
          <p:nvPr/>
        </p:nvSpPr>
        <p:spPr>
          <a:xfrm>
            <a:off x="-142908" y="4214824"/>
            <a:ext cx="5000660" cy="428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/>
              <a:t>卷积输出只和步长有关，和卷积核大小无关</a:t>
            </a:r>
          </a:p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929190" y="4143386"/>
            <a:ext cx="4286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1×1×192×64+3×3×192×128+5×5×192×32= </a:t>
            </a:r>
            <a:r>
              <a:rPr lang="en-US" altLang="zh-CN" dirty="0">
                <a:solidFill>
                  <a:srgbClr val="FF0000"/>
                </a:solidFill>
              </a:rPr>
              <a:t>387072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072198" y="3571882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28x28x192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929586" y="1428742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3x3</a:t>
            </a:r>
            <a:r>
              <a:rPr lang="zh-CN" altLang="en-US" dirty="0">
                <a:solidFill>
                  <a:schemeClr val="tx1"/>
                </a:solidFill>
              </a:rPr>
              <a:t>池化</a:t>
            </a:r>
          </a:p>
        </p:txBody>
      </p:sp>
      <p:sp>
        <p:nvSpPr>
          <p:cNvPr id="86" name="矩形 85"/>
          <p:cNvSpPr/>
          <p:nvPr/>
        </p:nvSpPr>
        <p:spPr>
          <a:xfrm>
            <a:off x="5357818" y="1428742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3x3x128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643702" y="1428742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5x5x32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4" idx="0"/>
          </p:cNvCxnSpPr>
          <p:nvPr/>
        </p:nvCxnSpPr>
        <p:spPr>
          <a:xfrm rot="16200000" flipV="1">
            <a:off x="4786314" y="1750213"/>
            <a:ext cx="1643074" cy="20002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84" idx="0"/>
            <a:endCxn id="86" idx="2"/>
          </p:cNvCxnSpPr>
          <p:nvPr/>
        </p:nvCxnSpPr>
        <p:spPr>
          <a:xfrm rot="16200000" flipV="1">
            <a:off x="5429256" y="2393155"/>
            <a:ext cx="1643074" cy="7143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84" idx="0"/>
            <a:endCxn id="87" idx="2"/>
          </p:cNvCxnSpPr>
          <p:nvPr/>
        </p:nvCxnSpPr>
        <p:spPr>
          <a:xfrm rot="5400000" flipH="1" flipV="1">
            <a:off x="6072198" y="2464593"/>
            <a:ext cx="1643074" cy="5715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84" idx="0"/>
            <a:endCxn id="85" idx="2"/>
          </p:cNvCxnSpPr>
          <p:nvPr/>
        </p:nvCxnSpPr>
        <p:spPr>
          <a:xfrm rot="5400000" flipH="1" flipV="1">
            <a:off x="6715140" y="1821651"/>
            <a:ext cx="1643074" cy="18573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5929322" y="142858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特征连接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58082" y="3714758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</a:t>
            </a:r>
            <a:endParaRPr lang="zh-CN" altLang="en-US" dirty="0"/>
          </a:p>
        </p:txBody>
      </p:sp>
      <p:cxnSp>
        <p:nvCxnSpPr>
          <p:cNvPr id="94" name="直接箭头连接符 93"/>
          <p:cNvCxnSpPr>
            <a:endCxn id="92" idx="2"/>
          </p:cNvCxnSpPr>
          <p:nvPr/>
        </p:nvCxnSpPr>
        <p:spPr>
          <a:xfrm rot="5400000" flipH="1" flipV="1">
            <a:off x="5143504" y="107139"/>
            <a:ext cx="785818" cy="18573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86" idx="0"/>
            <a:endCxn id="92" idx="2"/>
          </p:cNvCxnSpPr>
          <p:nvPr/>
        </p:nvCxnSpPr>
        <p:spPr>
          <a:xfrm rot="5400000" flipH="1" flipV="1">
            <a:off x="5786446" y="750081"/>
            <a:ext cx="785818" cy="5715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87" idx="0"/>
            <a:endCxn id="92" idx="2"/>
          </p:cNvCxnSpPr>
          <p:nvPr/>
        </p:nvCxnSpPr>
        <p:spPr>
          <a:xfrm rot="16200000" flipV="1">
            <a:off x="6429388" y="678643"/>
            <a:ext cx="785818" cy="7143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85" idx="0"/>
            <a:endCxn id="92" idx="2"/>
          </p:cNvCxnSpPr>
          <p:nvPr/>
        </p:nvCxnSpPr>
        <p:spPr>
          <a:xfrm rot="16200000" flipV="1">
            <a:off x="7072330" y="35701"/>
            <a:ext cx="785818" cy="20002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071934" y="1428742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1x1x64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4929190" y="4405984"/>
            <a:ext cx="4286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1×1×192×64+ </a:t>
            </a:r>
            <a:r>
              <a:rPr lang="zh-CN" altLang="en-US" dirty="0"/>
              <a:t>（</a:t>
            </a:r>
            <a:r>
              <a:rPr lang="en-US" altLang="zh-CN" dirty="0"/>
              <a:t>1×1×192×96+3×3×96×128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（</a:t>
            </a:r>
            <a:r>
              <a:rPr lang="en-US" altLang="zh-CN" dirty="0"/>
              <a:t>1×1×192×16+5×5×16×32</a:t>
            </a:r>
            <a:r>
              <a:rPr lang="zh-CN" altLang="en-US" dirty="0"/>
              <a:t>）</a:t>
            </a:r>
            <a:r>
              <a:rPr lang="en-US" altLang="zh-CN" dirty="0"/>
              <a:t>= </a:t>
            </a:r>
            <a:r>
              <a:rPr lang="en-US" altLang="zh-CN" dirty="0">
                <a:solidFill>
                  <a:srgbClr val="FF0000"/>
                </a:solidFill>
              </a:rPr>
              <a:t>145584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929586" y="2071684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3x3</a:t>
            </a:r>
            <a:r>
              <a:rPr lang="zh-CN" altLang="en-US" dirty="0">
                <a:solidFill>
                  <a:schemeClr val="tx1"/>
                </a:solidFill>
              </a:rPr>
              <a:t>池化</a:t>
            </a:r>
          </a:p>
        </p:txBody>
      </p:sp>
      <p:sp>
        <p:nvSpPr>
          <p:cNvPr id="101" name="矩形 100"/>
          <p:cNvSpPr/>
          <p:nvPr/>
        </p:nvSpPr>
        <p:spPr>
          <a:xfrm>
            <a:off x="5357818" y="2071684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1x1x96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643702" y="2071684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1x1x16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3" name="直接箭头连接符 102"/>
          <p:cNvCxnSpPr>
            <a:stCxn id="102" idx="0"/>
          </p:cNvCxnSpPr>
          <p:nvPr/>
        </p:nvCxnSpPr>
        <p:spPr>
          <a:xfrm rot="5400000" flipH="1" flipV="1">
            <a:off x="7108049" y="2000246"/>
            <a:ext cx="142876" cy="15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101" idx="0"/>
          </p:cNvCxnSpPr>
          <p:nvPr/>
        </p:nvCxnSpPr>
        <p:spPr>
          <a:xfrm rot="5400000" flipH="1" flipV="1">
            <a:off x="5822165" y="2000246"/>
            <a:ext cx="142876" cy="15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 rot="5400000" flipH="1" flipV="1">
            <a:off x="8359008" y="1999452"/>
            <a:ext cx="142876" cy="15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rot="16200000" flipV="1">
            <a:off x="5750727" y="2714626"/>
            <a:ext cx="1000132" cy="7143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rot="5400000" flipH="1" flipV="1">
            <a:off x="6393669" y="2786064"/>
            <a:ext cx="1000132" cy="5715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 rot="5400000" flipH="1" flipV="1">
            <a:off x="7036611" y="2143122"/>
            <a:ext cx="1000132" cy="18573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7929586" y="1428742"/>
            <a:ext cx="1071570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1x1x32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5715008" y="0"/>
            <a:ext cx="1428760" cy="7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7715272" y="1285884"/>
            <a:ext cx="1428760" cy="7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7929554" y="714362"/>
            <a:ext cx="121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192</a:t>
            </a:r>
            <a:r>
              <a:rPr lang="zh-CN" altLang="en-US" dirty="0"/>
              <a:t>个特征图</a:t>
            </a:r>
            <a:endParaRPr lang="en-US" altLang="zh-CN" dirty="0"/>
          </a:p>
          <a:p>
            <a:r>
              <a:rPr lang="zh-CN" altLang="en-US" dirty="0"/>
              <a:t>降维到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allAtOnce"/>
      <p:bldP spid="54" grpId="0" build="allAtOnce"/>
      <p:bldP spid="55" grpId="0" build="allAtOnce"/>
      <p:bldP spid="83" grpId="0" build="allAtOnce"/>
      <p:bldP spid="84" grpId="0" animBg="1"/>
      <p:bldP spid="85" grpId="0" animBg="1"/>
      <p:bldP spid="85" grpId="1" animBg="1"/>
      <p:bldP spid="86" grpId="0" animBg="1"/>
      <p:bldP spid="87" grpId="0" animBg="1"/>
      <p:bldP spid="92" grpId="0" animBg="1"/>
      <p:bldP spid="93" grpId="0"/>
      <p:bldP spid="98" grpId="0" animBg="1"/>
      <p:bldP spid="99" grpId="0" build="allAtOnce"/>
      <p:bldP spid="100" grpId="0" animBg="1"/>
      <p:bldP spid="101" grpId="0" animBg="1"/>
      <p:bldP spid="102" grpId="0" animBg="1"/>
      <p:bldP spid="109" grpId="0" animBg="1"/>
      <p:bldP spid="110" grpId="0" animBg="1"/>
      <p:bldP spid="111" grpId="0" animBg="1"/>
      <p:bldP spid="1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卷积核大小</a:t>
            </a:r>
            <a:endParaRPr lang="en" dirty="0"/>
          </a:p>
        </p:txBody>
      </p:sp>
      <p:sp>
        <p:nvSpPr>
          <p:cNvPr id="12290" name="AutoShape 2" descr="https://pic4.zhimg.com/80/v2-c1af08882136ca67eead3d92d907f760_hd.jpg"/>
          <p:cNvSpPr>
            <a:spLocks noChangeAspect="1" noChangeArrowheads="1"/>
          </p:cNvSpPr>
          <p:nvPr/>
        </p:nvSpPr>
        <p:spPr bwMode="auto">
          <a:xfrm>
            <a:off x="63500" y="-136525"/>
            <a:ext cx="4857750" cy="8162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Shape 375"/>
          <p:cNvSpPr txBox="1">
            <a:spLocks/>
          </p:cNvSpPr>
          <p:nvPr/>
        </p:nvSpPr>
        <p:spPr>
          <a:xfrm>
            <a:off x="4143340" y="1214428"/>
            <a:ext cx="5000660" cy="428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/>
              <a:t>卷积核通常使用奇数 </a:t>
            </a:r>
            <a:r>
              <a:rPr lang="en-US" altLang="zh-CN" sz="1800" dirty="0"/>
              <a:t>3x3, 5x5, 7x7,9x9</a:t>
            </a:r>
            <a:endParaRPr lang="zh-CN" altLang="en-US" sz="1800" dirty="0"/>
          </a:p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5" descr="E:\桌面\8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285720" y="1054142"/>
            <a:ext cx="3929090" cy="39465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285720" y="1071552"/>
            <a:ext cx="428628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3x3</a:t>
            </a:r>
            <a:endParaRPr lang="zh-CN" altLang="en-US" sz="1200" dirty="0"/>
          </a:p>
        </p:txBody>
      </p:sp>
      <p:sp>
        <p:nvSpPr>
          <p:cNvPr id="13" name="Shape 375"/>
          <p:cNvSpPr txBox="1">
            <a:spLocks/>
          </p:cNvSpPr>
          <p:nvPr/>
        </p:nvSpPr>
        <p:spPr>
          <a:xfrm>
            <a:off x="4143340" y="1571618"/>
            <a:ext cx="5000660" cy="428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/>
              <a:t>卷积核通常小而深</a:t>
            </a:r>
          </a:p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8662" y="1071552"/>
            <a:ext cx="642942" cy="642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5x5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857356" y="1071552"/>
            <a:ext cx="857256" cy="928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7x7</a:t>
            </a:r>
            <a:endParaRPr lang="zh-CN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2857488" y="1071552"/>
            <a:ext cx="1143008" cy="1143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9x9</a:t>
            </a:r>
            <a:endParaRPr lang="zh-CN" altLang="en-US" sz="1800" dirty="0"/>
          </a:p>
        </p:txBody>
      </p:sp>
      <p:sp>
        <p:nvSpPr>
          <p:cNvPr id="18" name="矩形 17"/>
          <p:cNvSpPr/>
          <p:nvPr/>
        </p:nvSpPr>
        <p:spPr>
          <a:xfrm>
            <a:off x="428596" y="3000378"/>
            <a:ext cx="1785950" cy="1785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15x15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428596" y="1571618"/>
            <a:ext cx="142876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4282" y="1928808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9</a:t>
            </a:r>
            <a:r>
              <a:rPr lang="zh-CN" altLang="en-US" dirty="0">
                <a:solidFill>
                  <a:schemeClr val="accent2"/>
                </a:solidFill>
              </a:rPr>
              <a:t>个参数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0364" y="2571750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81</a:t>
            </a:r>
            <a:r>
              <a:rPr lang="zh-CN" altLang="en-US" dirty="0">
                <a:solidFill>
                  <a:schemeClr val="accent2"/>
                </a:solidFill>
              </a:rPr>
              <a:t>个参数</a:t>
            </a:r>
          </a:p>
        </p:txBody>
      </p:sp>
      <p:sp>
        <p:nvSpPr>
          <p:cNvPr id="24" name="下箭头 23"/>
          <p:cNvSpPr/>
          <p:nvPr/>
        </p:nvSpPr>
        <p:spPr>
          <a:xfrm>
            <a:off x="3357554" y="2285998"/>
            <a:ext cx="142876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28596" y="442913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785786" y="407194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0" name="矩形 29"/>
          <p:cNvSpPr/>
          <p:nvPr/>
        </p:nvSpPr>
        <p:spPr>
          <a:xfrm>
            <a:off x="1142976" y="371475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1" name="矩形 30"/>
          <p:cNvSpPr/>
          <p:nvPr/>
        </p:nvSpPr>
        <p:spPr>
          <a:xfrm>
            <a:off x="1500166" y="335756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1857356" y="300037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1857356" y="335756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4" name="矩形 33"/>
          <p:cNvSpPr/>
          <p:nvPr/>
        </p:nvSpPr>
        <p:spPr>
          <a:xfrm>
            <a:off x="1500166" y="371475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5" name="矩形 34"/>
          <p:cNvSpPr/>
          <p:nvPr/>
        </p:nvSpPr>
        <p:spPr>
          <a:xfrm>
            <a:off x="1857356" y="371475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6" name="矩形 35"/>
          <p:cNvSpPr/>
          <p:nvPr/>
        </p:nvSpPr>
        <p:spPr>
          <a:xfrm>
            <a:off x="1142976" y="407194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7" name="矩形 36"/>
          <p:cNvSpPr/>
          <p:nvPr/>
        </p:nvSpPr>
        <p:spPr>
          <a:xfrm>
            <a:off x="1500166" y="407194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8" name="矩形 37"/>
          <p:cNvSpPr/>
          <p:nvPr/>
        </p:nvSpPr>
        <p:spPr>
          <a:xfrm>
            <a:off x="1857356" y="407194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785786" y="442913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1142976" y="442913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1500166" y="442913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1857356" y="442913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3" name="矩形 42"/>
          <p:cNvSpPr/>
          <p:nvPr/>
        </p:nvSpPr>
        <p:spPr>
          <a:xfrm>
            <a:off x="428596" y="407194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4" name="矩形 43"/>
          <p:cNvSpPr/>
          <p:nvPr/>
        </p:nvSpPr>
        <p:spPr>
          <a:xfrm>
            <a:off x="785786" y="371475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5" name="矩形 44"/>
          <p:cNvSpPr/>
          <p:nvPr/>
        </p:nvSpPr>
        <p:spPr>
          <a:xfrm>
            <a:off x="428596" y="371475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428596" y="335756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7" name="矩形 46"/>
          <p:cNvSpPr/>
          <p:nvPr/>
        </p:nvSpPr>
        <p:spPr>
          <a:xfrm>
            <a:off x="785786" y="335756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8" name="矩形 47"/>
          <p:cNvSpPr/>
          <p:nvPr/>
        </p:nvSpPr>
        <p:spPr>
          <a:xfrm>
            <a:off x="1142976" y="335756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9" name="矩形 48"/>
          <p:cNvSpPr/>
          <p:nvPr/>
        </p:nvSpPr>
        <p:spPr>
          <a:xfrm>
            <a:off x="428596" y="300037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0" name="矩形 49"/>
          <p:cNvSpPr/>
          <p:nvPr/>
        </p:nvSpPr>
        <p:spPr>
          <a:xfrm>
            <a:off x="785786" y="300037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1" name="矩形 50"/>
          <p:cNvSpPr/>
          <p:nvPr/>
        </p:nvSpPr>
        <p:spPr>
          <a:xfrm>
            <a:off x="1142976" y="300037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2" name="矩形 51"/>
          <p:cNvSpPr/>
          <p:nvPr/>
        </p:nvSpPr>
        <p:spPr>
          <a:xfrm>
            <a:off x="1500166" y="3000378"/>
            <a:ext cx="357190" cy="357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4" name="矩形 53"/>
          <p:cNvSpPr/>
          <p:nvPr/>
        </p:nvSpPr>
        <p:spPr>
          <a:xfrm>
            <a:off x="4643438" y="2428874"/>
            <a:ext cx="428628" cy="42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3x3</a:t>
            </a:r>
            <a:endParaRPr lang="zh-CN" altLang="en-US" sz="1200" dirty="0"/>
          </a:p>
        </p:txBody>
      </p:sp>
      <p:sp>
        <p:nvSpPr>
          <p:cNvPr id="55" name="矩形 54"/>
          <p:cNvSpPr/>
          <p:nvPr/>
        </p:nvSpPr>
        <p:spPr>
          <a:xfrm>
            <a:off x="4572000" y="3214692"/>
            <a:ext cx="642942" cy="642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5x5</a:t>
            </a:r>
            <a:endParaRPr lang="zh-CN" altLang="en-US" dirty="0"/>
          </a:p>
        </p:txBody>
      </p:sp>
      <p:sp>
        <p:nvSpPr>
          <p:cNvPr id="56" name="Shape 375"/>
          <p:cNvSpPr txBox="1">
            <a:spLocks/>
          </p:cNvSpPr>
          <p:nvPr/>
        </p:nvSpPr>
        <p:spPr>
          <a:xfrm>
            <a:off x="4929190" y="2428874"/>
            <a:ext cx="5000660" cy="428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参数为</a:t>
            </a:r>
            <a:r>
              <a:rPr kumimoji="0" lang="zh-CN" altLang="en-US" sz="18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 x 3 x C1xC2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375"/>
          <p:cNvSpPr txBox="1">
            <a:spLocks/>
          </p:cNvSpPr>
          <p:nvPr/>
        </p:nvSpPr>
        <p:spPr>
          <a:xfrm>
            <a:off x="5214942" y="3286130"/>
            <a:ext cx="5000660" cy="428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15000"/>
              </a:lnSpc>
              <a:buClr>
                <a:schemeClr val="dk1"/>
              </a:buClr>
              <a:buSzPct val="100000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参数为</a:t>
            </a:r>
            <a:r>
              <a:rPr kumimoji="0" lang="zh-CN" altLang="en-US" sz="18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</a:rPr>
              <a:t>5</a:t>
            </a:r>
            <a:r>
              <a:rPr kumimoji="0" lang="en-US" altLang="zh-CN" sz="18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x 5 x C1xC2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6" grpId="0" build="allAtOnce" animBg="1"/>
      <p:bldP spid="13" grpId="0" build="allAtOnce"/>
      <p:bldP spid="14" grpId="0" build="allAtOnce" animBg="1"/>
      <p:bldP spid="15" grpId="0" build="allAtOnce" animBg="1"/>
      <p:bldP spid="16" grpId="0" build="allAtOnce" animBg="1"/>
      <p:bldP spid="18" grpId="0" build="allAtOnce" animBg="1"/>
      <p:bldP spid="18" grpId="1" build="allAtOnce" animBg="1"/>
      <p:bldP spid="21" grpId="0" animBg="1"/>
      <p:bldP spid="22" grpId="0"/>
      <p:bldP spid="23" grpId="0"/>
      <p:bldP spid="24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build="allAtOnce" animBg="1"/>
      <p:bldP spid="55" grpId="0" build="allAtOnce" animBg="1"/>
      <p:bldP spid="56" grpId="0" build="allAtOnce"/>
      <p:bldP spid="57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卷积输出计算实例</a:t>
            </a:r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>
            <a:off x="5500694" y="2107312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15074" y="2107312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00892" y="2107312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0694" y="2773922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26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15074" y="2773922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26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00892" y="2773922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00892" y="3452492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00694" y="346463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86512" y="346463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714480" y="1762778"/>
            <a:ext cx="2071702" cy="2071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071670" y="2191406"/>
            <a:ext cx="500066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3857620" y="1977092"/>
            <a:ext cx="371477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3464711" y="2798629"/>
            <a:ext cx="23574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>
            <a:off x="4178297" y="2798629"/>
            <a:ext cx="23574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>
            <a:off x="4892677" y="2797835"/>
            <a:ext cx="23574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5400000">
            <a:off x="5678495" y="2797835"/>
            <a:ext cx="2357454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86182" y="1619902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padding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29058" y="2097943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same</a:t>
            </a:r>
            <a:endParaRPr lang="zh-CN" alt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9058" y="2740885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valid</a:t>
            </a:r>
            <a:endParaRPr lang="zh-CN" alt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29058" y="3455265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valid</a:t>
            </a:r>
            <a:endParaRPr lang="zh-CN" alt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43438" y="1619902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stride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29256" y="1619902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width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3636" y="1619902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height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8016" y="1619902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depth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57752" y="2107826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1</a:t>
            </a:r>
            <a:endParaRPr lang="zh-CN" altLang="en-US" sz="1800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57752" y="2727282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1</a:t>
            </a:r>
            <a:endParaRPr lang="zh-CN" altLang="en-US" sz="1800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57752" y="3465148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2</a:t>
            </a:r>
            <a:endParaRPr lang="zh-CN" altLang="en-US" sz="1800" dirty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57290" y="253645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571736" y="1477026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43108" y="1905654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85918" y="231225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785918" y="3905918"/>
            <a:ext cx="250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depth = 3</a:t>
            </a:r>
          </a:p>
          <a:p>
            <a:r>
              <a:rPr lang="en-US" altLang="zh-CN" dirty="0"/>
              <a:t>output depth = 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7" grpId="0" build="allAtOnce"/>
      <p:bldP spid="9" grpId="0" build="allAtOnce"/>
      <p:bldP spid="10" grpId="0" build="allAtOnce"/>
      <p:bldP spid="11" grpId="0" build="allAtOnce"/>
      <p:bldP spid="12" grpId="0" build="allAtOnce"/>
      <p:bldP spid="13" grpId="0" build="allAtOnce"/>
      <p:bldP spid="14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权值计算</a:t>
            </a: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1000100" y="4143386"/>
            <a:ext cx="628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不使用参数共享，卷积层有多少参数？采用参数共享，卷积层有多少参数？</a:t>
            </a:r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3108" y="4477422"/>
            <a:ext cx="471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/>
              <a:t>不共享参数：</a:t>
            </a:r>
            <a:r>
              <a:rPr lang="en-US" altLang="zh-CN" dirty="0"/>
              <a:t>(8 * 8 * 3 + 1) * (14 * 14 * 20) = </a:t>
            </a:r>
            <a:r>
              <a:rPr lang="en-US" altLang="zh-CN" dirty="0">
                <a:solidFill>
                  <a:srgbClr val="FF0000"/>
                </a:solidFill>
              </a:rPr>
              <a:t>756560</a:t>
            </a:r>
          </a:p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43108" y="4786328"/>
            <a:ext cx="3643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/>
              <a:t>共享参数：</a:t>
            </a:r>
            <a:r>
              <a:rPr lang="en-US" altLang="zh-CN" dirty="0"/>
              <a:t>(8 * 8 * 3 + 1) * 20 = </a:t>
            </a:r>
            <a:r>
              <a:rPr lang="en-US" altLang="zh-CN" dirty="0">
                <a:solidFill>
                  <a:srgbClr val="FF0000"/>
                </a:solidFill>
              </a:rPr>
              <a:t>3860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1522385"/>
            <a:ext cx="745190" cy="200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786446" y="104952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1010" y="1746554"/>
            <a:ext cx="599816" cy="13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1926851"/>
            <a:ext cx="517711" cy="50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4071934" y="250031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 kernels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71934" y="2808089"/>
            <a:ext cx="1857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conv</a:t>
            </a:r>
            <a:r>
              <a:rPr lang="en-US" altLang="zh-CN" dirty="0"/>
              <a:t> size= 8x8</a:t>
            </a:r>
          </a:p>
          <a:p>
            <a:r>
              <a:rPr lang="en-US" altLang="zh-CN" dirty="0"/>
              <a:t>padding = 1</a:t>
            </a:r>
          </a:p>
          <a:p>
            <a:r>
              <a:rPr lang="en-US" altLang="zh-CN" dirty="0"/>
              <a:t>stride =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1934" y="3714758"/>
            <a:ext cx="250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/>
              <a:t>h=w=(32+2-8) / 2+1 = 14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86578" y="1000114"/>
            <a:ext cx="428628" cy="42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072198" y="1000114"/>
            <a:ext cx="428628" cy="42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57818" y="1000114"/>
            <a:ext cx="428628" cy="42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500826" y="1071552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86380" y="64292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29322" y="64292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72264" y="642924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00298" y="104952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500430" y="1000114"/>
            <a:ext cx="428628" cy="42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786050" y="1000114"/>
            <a:ext cx="428628" cy="42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71670" y="1000114"/>
            <a:ext cx="428628" cy="428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14678" y="1071552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000232" y="64292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643174" y="64292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86116" y="642924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429256" y="1071552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143636" y="104952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58016" y="104952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6" name="右箭头 45"/>
          <p:cNvSpPr/>
          <p:nvPr/>
        </p:nvSpPr>
        <p:spPr>
          <a:xfrm>
            <a:off x="5429256" y="2357436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5" descr="E:\google_course\img\conv_form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00166" y="3643320"/>
            <a:ext cx="1628775" cy="428625"/>
          </a:xfrm>
          <a:prstGeom prst="rect">
            <a:avLst/>
          </a:prstGeom>
          <a:noFill/>
        </p:spPr>
      </p:pic>
      <p:sp>
        <p:nvSpPr>
          <p:cNvPr id="49" name="右箭头 48"/>
          <p:cNvSpPr/>
          <p:nvPr/>
        </p:nvSpPr>
        <p:spPr>
          <a:xfrm>
            <a:off x="3357554" y="3786196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357818" y="1071552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072198" y="104952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786578" y="1049527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7" grpId="0" build="allAtOnce"/>
      <p:bldP spid="9" grpId="0" build="allAtOnce"/>
      <p:bldP spid="11" grpId="0"/>
      <p:bldP spid="15" grpId="0"/>
      <p:bldP spid="17" grpId="0"/>
      <p:bldP spid="18" grpId="0"/>
      <p:bldP spid="19" grpId="0" animBg="1"/>
      <p:bldP spid="20" grpId="0" animBg="1"/>
      <p:bldP spid="21" grpId="0" animBg="1"/>
      <p:bldP spid="23" grpId="0"/>
      <p:bldP spid="24" grpId="0"/>
      <p:bldP spid="25" grpId="0"/>
      <p:bldP spid="26" grpId="0"/>
      <p:bldP spid="43" grpId="0"/>
      <p:bldP spid="43" grpId="1"/>
      <p:bldP spid="44" grpId="0"/>
      <p:bldP spid="44" grpId="1"/>
      <p:bldP spid="45" grpId="0"/>
      <p:bldP spid="45" grpId="1"/>
      <p:bldP spid="46" grpId="0" animBg="1"/>
      <p:bldP spid="49" grpId="0" animBg="1"/>
      <p:bldP spid="50" grpId="0" build="allAtOnce"/>
      <p:bldP spid="51" grpId="0" build="allAtOnce"/>
      <p:bldP spid="52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经典</a:t>
            </a:r>
            <a:r>
              <a:rPr lang="en-US" altLang="zh-CN" dirty="0"/>
              <a:t>LeNet-5</a:t>
            </a:r>
            <a:endParaRPr lang="e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357304"/>
            <a:ext cx="745190" cy="200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71406" y="107155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28x28x1</a:t>
            </a:r>
            <a:endParaRPr lang="zh-CN" altLang="en-US" dirty="0"/>
          </a:p>
        </p:txBody>
      </p: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1313074"/>
            <a:ext cx="862852" cy="187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9267" y="1330427"/>
            <a:ext cx="1521757" cy="108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8662" y="1712537"/>
            <a:ext cx="517711" cy="50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57422" y="1785932"/>
            <a:ext cx="415737" cy="40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86050" y="1536328"/>
            <a:ext cx="619684" cy="10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8992" y="1783975"/>
            <a:ext cx="517711" cy="50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73050" y="1449202"/>
            <a:ext cx="1027578" cy="105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72066" y="1743073"/>
            <a:ext cx="415737" cy="40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13310" y="1515594"/>
            <a:ext cx="1058954" cy="62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174161" y="1500180"/>
            <a:ext cx="541243" cy="53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" name="TextBox 76"/>
          <p:cNvSpPr txBox="1"/>
          <p:nvPr/>
        </p:nvSpPr>
        <p:spPr>
          <a:xfrm>
            <a:off x="1571604" y="107155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28x28x32</a:t>
            </a:r>
            <a:endParaRPr lang="zh-CN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643174" y="107155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14x14x32</a:t>
            </a:r>
            <a:endParaRPr lang="zh-CN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000496" y="107155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14x14x64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500694" y="107155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7x7x64</a:t>
            </a:r>
            <a:endParaRPr lang="zh-CN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143768" y="107155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1x1x1024</a:t>
            </a:r>
            <a:endParaRPr lang="zh-CN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143900" y="1071552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1x1x10</a:t>
            </a:r>
            <a:endParaRPr lang="zh-CN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57224" y="1862222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5x5</a:t>
            </a:r>
            <a:endParaRPr lang="zh-CN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285984" y="1828791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2x2</a:t>
            </a:r>
            <a:endParaRPr lang="zh-CN" alt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3357554" y="1928808"/>
            <a:ext cx="50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5x5</a:t>
            </a:r>
            <a:endParaRPr lang="zh-CN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000628" y="1785932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2x2</a:t>
            </a:r>
            <a:endParaRPr lang="zh-CN" alt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785786" y="2214560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 kernels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28662" y="1406717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Conv</a:t>
            </a:r>
            <a:endParaRPr lang="zh-CN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285984" y="1406717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Pool</a:t>
            </a:r>
            <a:endParaRPr lang="zh-CN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3428992" y="1428742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Conv</a:t>
            </a:r>
            <a:endParaRPr lang="zh-CN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5072066" y="1428742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Pool</a:t>
            </a:r>
            <a:endParaRPr lang="zh-CN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6572264" y="1428742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FC</a:t>
            </a:r>
            <a:endParaRPr lang="zh-CN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858148" y="1428742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57158" y="2428874"/>
            <a:ext cx="18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padding = same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214678" y="2285998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 kernels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57158" y="3143254"/>
            <a:ext cx="18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(5x5x1+1)x32=832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643174" y="2643188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(5x5x32+1)x64=51264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429256" y="2500312"/>
            <a:ext cx="235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(7*7*64+1)*1024= 3212288</a:t>
            </a:r>
          </a:p>
        </p:txBody>
      </p:sp>
      <p:sp>
        <p:nvSpPr>
          <p:cNvPr id="99" name="矩形 98"/>
          <p:cNvSpPr/>
          <p:nvPr/>
        </p:nvSpPr>
        <p:spPr>
          <a:xfrm>
            <a:off x="6858016" y="714362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dropout=0.5</a:t>
            </a:r>
            <a:endParaRPr lang="zh-CN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5429256" y="2835477"/>
            <a:ext cx="2643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(1*1*1024+1)*1024= 1049600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358082" y="2071684"/>
            <a:ext cx="2643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(1024+1)*10= 10250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214546" y="3286130"/>
            <a:ext cx="521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参数个数：</a:t>
            </a:r>
            <a:r>
              <a:rPr lang="en-US" altLang="zh-CN" dirty="0"/>
              <a:t>832+51264+ 3212288+ 1049600 = 4324234</a:t>
            </a:r>
          </a:p>
        </p:txBody>
      </p:sp>
      <p:sp>
        <p:nvSpPr>
          <p:cNvPr id="103" name="矩形 102"/>
          <p:cNvSpPr/>
          <p:nvPr/>
        </p:nvSpPr>
        <p:spPr>
          <a:xfrm>
            <a:off x="1857324" y="3204508"/>
            <a:ext cx="72866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model = Sequential()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(Conv2D(32, (5,5), padding='same', activation='</a:t>
            </a:r>
            <a:r>
              <a:rPr lang="en-US" altLang="zh-CN" sz="1200" dirty="0" err="1"/>
              <a:t>relu</a:t>
            </a:r>
            <a:r>
              <a:rPr lang="en-US" altLang="zh-CN" sz="1200" dirty="0"/>
              <a:t>', </a:t>
            </a:r>
            <a:r>
              <a:rPr lang="en-US" altLang="zh-CN" sz="1200" dirty="0" err="1"/>
              <a:t>input_shape</a:t>
            </a:r>
            <a:r>
              <a:rPr lang="en-US" altLang="zh-CN" sz="1200" dirty="0"/>
              <a:t>=</a:t>
            </a:r>
            <a:r>
              <a:rPr lang="en-US" altLang="zh-CN" sz="1200" dirty="0" err="1"/>
              <a:t>input_shape</a:t>
            </a:r>
            <a:r>
              <a:rPr lang="en-US" altLang="zh-CN" sz="1200" dirty="0"/>
              <a:t>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(MaxPooling2D(</a:t>
            </a:r>
            <a:r>
              <a:rPr lang="en-US" altLang="zh-CN" sz="1200" dirty="0" err="1"/>
              <a:t>pool_size</a:t>
            </a:r>
            <a:r>
              <a:rPr lang="en-US" altLang="zh-CN" sz="1200" dirty="0"/>
              <a:t>=(2, 2)))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(Conv2D(64, (5,5), padding='same', activation='</a:t>
            </a:r>
            <a:r>
              <a:rPr lang="en-US" altLang="zh-CN" sz="1200" dirty="0" err="1"/>
              <a:t>relu</a:t>
            </a:r>
            <a:r>
              <a:rPr lang="en-US" altLang="zh-CN" sz="1200" dirty="0"/>
              <a:t>', </a:t>
            </a:r>
            <a:r>
              <a:rPr lang="en-US" altLang="zh-CN" sz="1200" dirty="0" err="1"/>
              <a:t>input_shape</a:t>
            </a:r>
            <a:r>
              <a:rPr lang="en-US" altLang="zh-CN" sz="1200" dirty="0"/>
              <a:t>=</a:t>
            </a:r>
            <a:r>
              <a:rPr lang="en-US" altLang="zh-CN" sz="1200" dirty="0" err="1"/>
              <a:t>input_shape</a:t>
            </a:r>
            <a:r>
              <a:rPr lang="en-US" altLang="zh-CN" sz="1200" dirty="0"/>
              <a:t>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(MaxPooling2D(</a:t>
            </a:r>
            <a:r>
              <a:rPr lang="en-US" altLang="zh-CN" sz="1200" dirty="0" err="1"/>
              <a:t>pool_size</a:t>
            </a:r>
            <a:r>
              <a:rPr lang="en-US" altLang="zh-CN" sz="1200" dirty="0"/>
              <a:t>=(2, 2)))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(Flatten())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(Dense(1024, activation='</a:t>
            </a:r>
            <a:r>
              <a:rPr lang="en-US" altLang="zh-CN" sz="1200" dirty="0" err="1"/>
              <a:t>relu</a:t>
            </a:r>
            <a:r>
              <a:rPr lang="en-US" altLang="zh-CN" sz="1200" dirty="0"/>
              <a:t>'))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(Dropout(0.5))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(Dense(1024, activation='</a:t>
            </a:r>
            <a:r>
              <a:rPr lang="en-US" altLang="zh-CN" sz="1200" dirty="0" err="1"/>
              <a:t>relu</a:t>
            </a:r>
            <a:r>
              <a:rPr lang="en-US" altLang="zh-CN" sz="1200" dirty="0"/>
              <a:t>'))</a:t>
            </a:r>
          </a:p>
          <a:p>
            <a:r>
              <a:rPr lang="en-US" altLang="zh-CN" sz="1200" dirty="0" err="1"/>
              <a:t>model.add</a:t>
            </a:r>
            <a:r>
              <a:rPr lang="en-US" altLang="zh-CN" sz="1200" dirty="0"/>
              <a:t>(Dense(</a:t>
            </a:r>
            <a:r>
              <a:rPr lang="en-US" altLang="zh-CN" sz="1200" dirty="0" err="1"/>
              <a:t>num_classes</a:t>
            </a:r>
            <a:r>
              <a:rPr lang="en-US" altLang="zh-CN" sz="1200" dirty="0"/>
              <a:t>, activation='</a:t>
            </a:r>
            <a:r>
              <a:rPr lang="en-US" altLang="zh-CN" sz="1200" dirty="0" err="1"/>
              <a:t>softmax</a:t>
            </a:r>
            <a:r>
              <a:rPr lang="en-US" altLang="zh-CN" sz="1200" dirty="0"/>
              <a:t>'))</a:t>
            </a:r>
            <a:endParaRPr lang="zh-CN" altLang="en-US" sz="1200" dirty="0"/>
          </a:p>
        </p:txBody>
      </p:sp>
      <p:sp>
        <p:nvSpPr>
          <p:cNvPr id="104" name="矩形 103"/>
          <p:cNvSpPr/>
          <p:nvPr/>
        </p:nvSpPr>
        <p:spPr>
          <a:xfrm>
            <a:off x="1928794" y="3429006"/>
            <a:ext cx="6215106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左箭头 104"/>
          <p:cNvSpPr/>
          <p:nvPr/>
        </p:nvSpPr>
        <p:spPr>
          <a:xfrm rot="3815950">
            <a:off x="848251" y="2715950"/>
            <a:ext cx="1516696" cy="1260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1857356" y="3929072"/>
            <a:ext cx="321471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左箭头 106"/>
          <p:cNvSpPr/>
          <p:nvPr/>
        </p:nvSpPr>
        <p:spPr>
          <a:xfrm rot="5864130">
            <a:off x="4214259" y="2946866"/>
            <a:ext cx="1858171" cy="1085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4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7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0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6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9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 build="allAtOnce"/>
      <p:bldP spid="96" grpId="1" build="allAtOnce"/>
      <p:bldP spid="97" grpId="0" build="allAtOnce"/>
      <p:bldP spid="97" grpId="1" build="allAtOnce"/>
      <p:bldP spid="98" grpId="0" build="allAtOnce"/>
      <p:bldP spid="98" grpId="1" build="allAtOnce"/>
      <p:bldP spid="99" grpId="0"/>
      <p:bldP spid="100" grpId="0" build="allAtOnce"/>
      <p:bldP spid="100" grpId="1" build="allAtOnce"/>
      <p:bldP spid="101" grpId="0" build="allAtOnce"/>
      <p:bldP spid="101" grpId="1" build="allAtOnce"/>
      <p:bldP spid="102" grpId="0" build="allAtOnce"/>
      <p:bldP spid="102" grpId="1" build="allAtOnce"/>
      <p:bldP spid="103" grpId="0" build="allAtOnce"/>
      <p:bldP spid="104" grpId="0" animBg="1"/>
      <p:bldP spid="105" grpId="0" animBg="1"/>
      <p:bldP spid="106" grpId="0" animBg="1"/>
      <p:bldP spid="10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1643074"/>
            <a:ext cx="2983377" cy="214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450" name="AutoShape 2" descr="https://pic4.zhimg.com/80/v2-c1af08882136ca67eead3d92d907f760_hd.jpg"/>
          <p:cNvSpPr>
            <a:spLocks noChangeAspect="1" noChangeArrowheads="1"/>
          </p:cNvSpPr>
          <p:nvPr/>
        </p:nvSpPr>
        <p:spPr bwMode="auto">
          <a:xfrm>
            <a:off x="63500" y="-136525"/>
            <a:ext cx="4857750" cy="8162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6483839" y="1973721"/>
            <a:ext cx="237444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 pitchFamily="34" charset="-122"/>
                <a:ea typeface="宋体" pitchFamily="2" charset="-122"/>
              </a:rPr>
              <a:t>1969</a:t>
            </a:r>
            <a:r>
              <a:rPr kumimoji="0" lang="zh-CN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 pitchFamily="34" charset="-122"/>
                <a:ea typeface="宋体" pitchFamily="2" charset="-122"/>
              </a:rPr>
              <a:t>年在甘肃武威雷台的东汉墓中出土了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 pitchFamily="34" charset="-122"/>
                <a:ea typeface="宋体" pitchFamily="2" charset="-122"/>
              </a:rPr>
              <a:t>39</a:t>
            </a:r>
            <a:r>
              <a:rPr kumimoji="0" lang="zh-CN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 pitchFamily="34" charset="-122"/>
                <a:ea typeface="宋体" pitchFamily="2" charset="-122"/>
              </a:rPr>
              <a:t>匹铜马，其中以足踏飞燕的奔马最为著名，后来统称这批马为铜奔马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 pitchFamily="34" charset="-122"/>
                <a:ea typeface="宋体" pitchFamily="2" charset="-122"/>
              </a:rPr>
              <a:t>。</a:t>
            </a:r>
            <a:r>
              <a:rPr kumimoji="0" lang="zh-CN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itchFamily="34" charset="0"/>
                <a:ea typeface="宋体" pitchFamily="2" charset="-122"/>
              </a:rPr>
              <a:t> </a:t>
            </a:r>
          </a:p>
        </p:txBody>
      </p:sp>
      <p:sp>
        <p:nvSpPr>
          <p:cNvPr id="6" name="右箭头 5"/>
          <p:cNvSpPr/>
          <p:nvPr/>
        </p:nvSpPr>
        <p:spPr>
          <a:xfrm>
            <a:off x="5786446" y="257176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184">
            <a:extLst>
              <a:ext uri="{FF2B5EF4-FFF2-40B4-BE49-F238E27FC236}">
                <a16:creationId xmlns:a16="http://schemas.microsoft.com/office/drawing/2014/main" id="{5B01211F-EAC3-4888-BC89-3A4A4A312E15}"/>
              </a:ext>
            </a:extLst>
          </p:cNvPr>
          <p:cNvGrpSpPr>
            <a:grpSpLocks/>
          </p:cNvGrpSpPr>
          <p:nvPr/>
        </p:nvGrpSpPr>
        <p:grpSpPr bwMode="auto">
          <a:xfrm>
            <a:off x="1230995" y="1377891"/>
            <a:ext cx="3483881" cy="2694057"/>
            <a:chOff x="0" y="0"/>
            <a:chExt cx="5407191" cy="4756567"/>
          </a:xfrm>
          <a:solidFill>
            <a:srgbClr val="00CC66"/>
          </a:solidFill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D1279B34-0929-4969-A428-07CBE20D8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BD1A4B37-E00C-462F-BEC0-258CF2C59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D162E682-D44B-4408-83D1-A65BC84DF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6036EF83-377A-49AA-9E1B-EA639B6F8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5B81A6EC-EC1A-4772-94D7-5F5D543E1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9952704F-DAB4-428A-A9DC-766A54F6D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1355C065-65CC-400E-AA8D-E32A301F7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13D7830B-C1D4-4A04-8764-E5A1A5BFB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BAAB35AC-406D-4134-84E1-4B04A27DD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117C2472-4BC0-4CC4-938B-52FC979A1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A7FE6B2E-281D-4B53-B95C-DE7F3EB98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E4E153B0-9076-4339-A07F-3EBB7AF5D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52366705-5565-43AC-8969-4A7EE318E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A3652856-D75D-47E0-B6B1-2BC6EBF8D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986A1F1E-C430-4D89-BAEF-ECA6F5D02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9F28C2A8-3EE6-4515-8F2E-E86344164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696ADF72-D05D-4D30-956D-E2986B150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FD993D08-4197-4985-B55C-81451ED1A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FEDDA021-0B1A-4250-B0BD-D37407217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3254B03F-83B6-4137-B7C2-6AC1921B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0D46D64D-172B-440B-805A-F9E1A2559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8C3FA5D2-6385-4DAC-AC20-C15518FF1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FB100952-371B-49B0-9D72-69A406472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9012D6EA-1FEC-4863-B87D-9ABB184AE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821CAF10-EB40-444A-8D2D-77B6FE949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773A82AC-620D-4C23-96C8-2160E174B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BA429AEA-D5C1-4D42-A1D8-80B04F069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2C99F19E-F45F-45CA-86A6-79BA394BD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4D7FD960-E3D1-4040-856F-F5DE820C7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FFC000"/>
            </a:solidFill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3B618A30-9FFF-4428-8C1C-9E9DE1ED0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81" name="Freeform 33">
              <a:extLst>
                <a:ext uri="{FF2B5EF4-FFF2-40B4-BE49-F238E27FC236}">
                  <a16:creationId xmlns:a16="http://schemas.microsoft.com/office/drawing/2014/main" id="{06A4F31E-C21F-40F5-8C45-2F1CC1499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A7C70595-E0B8-4E19-A652-B5018537B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ysClr val="window" lastClr="FFFFFF"/>
              </a:solidFill>
              <a:bevel/>
              <a:headEnd/>
              <a:tailEnd/>
            </a:ln>
          </p:spPr>
          <p:txBody>
            <a:bodyPr/>
            <a:lstStyle/>
            <a:p>
              <a:pPr defTabSz="544159">
                <a:defRPr/>
              </a:pPr>
              <a:endParaRPr lang="zh-CN" altLang="zh-CN" sz="714" b="1" kern="0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8FBD5E6-56C8-4531-9E2F-362E827E449A}"/>
              </a:ext>
            </a:extLst>
          </p:cNvPr>
          <p:cNvGrpSpPr/>
          <p:nvPr/>
        </p:nvGrpSpPr>
        <p:grpSpPr>
          <a:xfrm>
            <a:off x="2786051" y="2294641"/>
            <a:ext cx="1163994" cy="512010"/>
            <a:chOff x="5300650" y="1907695"/>
            <a:chExt cx="1145686" cy="689123"/>
          </a:xfrm>
        </p:grpSpPr>
        <p:grpSp>
          <p:nvGrpSpPr>
            <p:cNvPr id="84" name="组合 172">
              <a:extLst>
                <a:ext uri="{FF2B5EF4-FFF2-40B4-BE49-F238E27FC236}">
                  <a16:creationId xmlns:a16="http://schemas.microsoft.com/office/drawing/2014/main" id="{F5A86E17-470B-40FC-9B4C-63BEB7002CEF}"/>
                </a:ext>
              </a:extLst>
            </p:cNvPr>
            <p:cNvGrpSpPr/>
            <p:nvPr/>
          </p:nvGrpSpPr>
          <p:grpSpPr>
            <a:xfrm>
              <a:off x="5300647" y="1907696"/>
              <a:ext cx="962977" cy="689127"/>
              <a:chOff x="-2338009" y="769147"/>
              <a:chExt cx="2790825" cy="1997171"/>
            </a:xfrm>
          </p:grpSpPr>
          <p:sp>
            <p:nvSpPr>
              <p:cNvPr id="87" name="Oval 499">
                <a:extLst>
                  <a:ext uri="{FF2B5EF4-FFF2-40B4-BE49-F238E27FC236}">
                    <a16:creationId xmlns:a16="http://schemas.microsoft.com/office/drawing/2014/main" id="{4094C81F-6A40-4900-B484-99E3BC522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44159">
                  <a:defRPr/>
                </a:pPr>
                <a:endParaRPr lang="zh-CN" altLang="en-US" sz="952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8" name="Rectangle 483">
                <a:extLst>
                  <a:ext uri="{FF2B5EF4-FFF2-40B4-BE49-F238E27FC236}">
                    <a16:creationId xmlns:a16="http://schemas.microsoft.com/office/drawing/2014/main" id="{C854F567-DE64-4F8D-A847-27FE485E6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solidFill>
                <a:srgbClr val="9BBB59">
                  <a:lumMod val="75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44159">
                  <a:defRPr/>
                </a:pPr>
                <a:endParaRPr lang="zh-CN" altLang="en-US" sz="952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9" name="Freeform 484">
                <a:extLst>
                  <a:ext uri="{FF2B5EF4-FFF2-40B4-BE49-F238E27FC236}">
                    <a16:creationId xmlns:a16="http://schemas.microsoft.com/office/drawing/2014/main" id="{5E4E3E9D-F266-4358-87B4-353023ACF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9BBB59">
                  <a:lumMod val="75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44159">
                  <a:defRPr/>
                </a:pPr>
                <a:endParaRPr lang="zh-CN" altLang="en-US" sz="952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0" name="Freeform 485">
                <a:extLst>
                  <a:ext uri="{FF2B5EF4-FFF2-40B4-BE49-F238E27FC236}">
                    <a16:creationId xmlns:a16="http://schemas.microsoft.com/office/drawing/2014/main" id="{768FA5D9-868D-42CE-9CEB-EC0C808D4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25232" y="769147"/>
                <a:ext cx="641352" cy="1938341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9BBB59">
                  <a:lumMod val="75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44159">
                  <a:defRPr/>
                </a:pPr>
                <a:endParaRPr lang="zh-CN" altLang="en-US" sz="952" kern="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1" name="Freeform 486">
                <a:extLst>
                  <a:ext uri="{FF2B5EF4-FFF2-40B4-BE49-F238E27FC236}">
                    <a16:creationId xmlns:a16="http://schemas.microsoft.com/office/drawing/2014/main" id="{5607D1A8-D5B7-4CC2-8606-9CBB08CFB5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4414" tIns="27207" rIns="54414" bIns="27207" numCol="1" anchor="t" anchorCtr="0" compatLnSpc="1">
                <a:prstTxWarp prst="textNoShape">
                  <a:avLst/>
                </a:prstTxWarp>
              </a:bodyPr>
              <a:lstStyle/>
              <a:p>
                <a:pPr defTabSz="544159">
                  <a:defRPr/>
                </a:pPr>
                <a:endParaRPr lang="zh-CN" altLang="en-US" sz="952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2" name="Oval 487">
                <a:extLst>
                  <a:ext uri="{FF2B5EF4-FFF2-40B4-BE49-F238E27FC236}">
                    <a16:creationId xmlns:a16="http://schemas.microsoft.com/office/drawing/2014/main" id="{96E61EE4-04FE-448F-B0B5-D47729A4E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134810" y="968556"/>
                <a:ext cx="841376" cy="841372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54414" tIns="27207" rIns="54414" bIns="27207" numCol="1" anchor="t" anchorCtr="0" compatLnSpc="1">
                <a:prstTxWarp prst="textNoShape">
                  <a:avLst/>
                </a:prstTxWarp>
              </a:bodyPr>
              <a:lstStyle/>
              <a:p>
                <a:pPr defTabSz="544159">
                  <a:defRPr/>
                </a:pPr>
                <a:endParaRPr lang="zh-CN" altLang="en-US" sz="952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85" name="文本框 618">
              <a:extLst>
                <a:ext uri="{FF2B5EF4-FFF2-40B4-BE49-F238E27FC236}">
                  <a16:creationId xmlns:a16="http://schemas.microsoft.com/office/drawing/2014/main" id="{06805CDD-26D2-493C-8776-42E54831F1F3}"/>
                </a:ext>
              </a:extLst>
            </p:cNvPr>
            <p:cNvSpPr txBox="1"/>
            <p:nvPr/>
          </p:nvSpPr>
          <p:spPr>
            <a:xfrm>
              <a:off x="5663880" y="1918978"/>
              <a:ext cx="782456" cy="457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44159">
                <a:defRPr/>
              </a:pPr>
              <a:r>
                <a:rPr lang="zh-CN" altLang="en-US" sz="107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兰州</a:t>
              </a:r>
            </a:p>
          </p:txBody>
        </p:sp>
        <p:sp>
          <p:nvSpPr>
            <p:cNvPr id="86" name="Freeform 503">
              <a:extLst>
                <a:ext uri="{FF2B5EF4-FFF2-40B4-BE49-F238E27FC236}">
                  <a16:creationId xmlns:a16="http://schemas.microsoft.com/office/drawing/2014/main" id="{7D9AE3DA-5B03-4D62-B96A-2880987BF3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8442" y="2029781"/>
              <a:ext cx="175503" cy="165251"/>
            </a:xfrm>
            <a:custGeom>
              <a:avLst/>
              <a:gdLst>
                <a:gd name="T0" fmla="*/ 65 w 120"/>
                <a:gd name="T1" fmla="*/ 51 h 113"/>
                <a:gd name="T2" fmla="*/ 120 w 120"/>
                <a:gd name="T3" fmla="*/ 0 h 113"/>
                <a:gd name="T4" fmla="*/ 0 w 120"/>
                <a:gd name="T5" fmla="*/ 0 h 113"/>
                <a:gd name="T6" fmla="*/ 56 w 120"/>
                <a:gd name="T7" fmla="*/ 51 h 113"/>
                <a:gd name="T8" fmla="*/ 56 w 120"/>
                <a:gd name="T9" fmla="*/ 98 h 113"/>
                <a:gd name="T10" fmla="*/ 21 w 120"/>
                <a:gd name="T11" fmla="*/ 113 h 113"/>
                <a:gd name="T12" fmla="*/ 99 w 120"/>
                <a:gd name="T13" fmla="*/ 113 h 113"/>
                <a:gd name="T14" fmla="*/ 65 w 120"/>
                <a:gd name="T15" fmla="*/ 98 h 113"/>
                <a:gd name="T16" fmla="*/ 65 w 120"/>
                <a:gd name="T17" fmla="*/ 51 h 113"/>
                <a:gd name="T18" fmla="*/ 82 w 120"/>
                <a:gd name="T19" fmla="*/ 110 h 113"/>
                <a:gd name="T20" fmla="*/ 38 w 120"/>
                <a:gd name="T21" fmla="*/ 110 h 113"/>
                <a:gd name="T22" fmla="*/ 59 w 120"/>
                <a:gd name="T23" fmla="*/ 100 h 113"/>
                <a:gd name="T24" fmla="*/ 59 w 120"/>
                <a:gd name="T25" fmla="*/ 49 h 113"/>
                <a:gd name="T26" fmla="*/ 10 w 120"/>
                <a:gd name="T27" fmla="*/ 5 h 113"/>
                <a:gd name="T28" fmla="*/ 110 w 120"/>
                <a:gd name="T29" fmla="*/ 5 h 113"/>
                <a:gd name="T30" fmla="*/ 62 w 120"/>
                <a:gd name="T31" fmla="*/ 49 h 113"/>
                <a:gd name="T32" fmla="*/ 62 w 120"/>
                <a:gd name="T33" fmla="*/ 100 h 113"/>
                <a:gd name="T34" fmla="*/ 82 w 120"/>
                <a:gd name="T35" fmla="*/ 110 h 113"/>
                <a:gd name="T36" fmla="*/ 95 w 120"/>
                <a:gd name="T37" fmla="*/ 16 h 113"/>
                <a:gd name="T38" fmla="*/ 60 w 120"/>
                <a:gd name="T39" fmla="*/ 47 h 113"/>
                <a:gd name="T40" fmla="*/ 25 w 120"/>
                <a:gd name="T41" fmla="*/ 16 h 113"/>
                <a:gd name="T42" fmla="*/ 56 w 120"/>
                <a:gd name="T43" fmla="*/ 16 h 113"/>
                <a:gd name="T44" fmla="*/ 59 w 120"/>
                <a:gd name="T45" fmla="*/ 33 h 113"/>
                <a:gd name="T46" fmla="*/ 77 w 120"/>
                <a:gd name="T47" fmla="*/ 27 h 113"/>
                <a:gd name="T48" fmla="*/ 80 w 120"/>
                <a:gd name="T49" fmla="*/ 16 h 113"/>
                <a:gd name="T50" fmla="*/ 95 w 120"/>
                <a:gd name="T51" fmla="*/ 16 h 113"/>
                <a:gd name="T52" fmla="*/ 76 w 120"/>
                <a:gd name="T53" fmla="*/ 8 h 113"/>
                <a:gd name="T54" fmla="*/ 58 w 120"/>
                <a:gd name="T55" fmla="*/ 14 h 113"/>
                <a:gd name="T56" fmla="*/ 56 w 120"/>
                <a:gd name="T57" fmla="*/ 16 h 113"/>
                <a:gd name="T58" fmla="*/ 80 w 120"/>
                <a:gd name="T59" fmla="*/ 16 h 113"/>
                <a:gd name="T60" fmla="*/ 76 w 120"/>
                <a:gd name="T61" fmla="*/ 8 h 113"/>
                <a:gd name="T62" fmla="*/ 65 w 120"/>
                <a:gd name="T63" fmla="*/ 14 h 113"/>
                <a:gd name="T64" fmla="*/ 62 w 120"/>
                <a:gd name="T65" fmla="*/ 14 h 113"/>
                <a:gd name="T66" fmla="*/ 63 w 120"/>
                <a:gd name="T67" fmla="*/ 11 h 113"/>
                <a:gd name="T68" fmla="*/ 66 w 120"/>
                <a:gd name="T69" fmla="*/ 11 h 113"/>
                <a:gd name="T70" fmla="*/ 65 w 120"/>
                <a:gd name="T71" fmla="*/ 14 h 113"/>
                <a:gd name="T72" fmla="*/ 69 w 120"/>
                <a:gd name="T73" fmla="*/ 10 h 113"/>
                <a:gd name="T74" fmla="*/ 67 w 120"/>
                <a:gd name="T75" fmla="*/ 10 h 113"/>
                <a:gd name="T76" fmla="*/ 68 w 120"/>
                <a:gd name="T77" fmla="*/ 8 h 113"/>
                <a:gd name="T78" fmla="*/ 69 w 120"/>
                <a:gd name="T79" fmla="*/ 8 h 113"/>
                <a:gd name="T80" fmla="*/ 69 w 120"/>
                <a:gd name="T81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113">
                  <a:moveTo>
                    <a:pt x="65" y="5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65" y="98"/>
                    <a:pt x="65" y="98"/>
                    <a:pt x="65" y="98"/>
                  </a:cubicBezTo>
                  <a:lnTo>
                    <a:pt x="65" y="51"/>
                  </a:lnTo>
                  <a:close/>
                  <a:moveTo>
                    <a:pt x="82" y="110"/>
                  </a:moveTo>
                  <a:cubicBezTo>
                    <a:pt x="38" y="110"/>
                    <a:pt x="38" y="110"/>
                    <a:pt x="38" y="11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82" y="110"/>
                  </a:lnTo>
                  <a:close/>
                  <a:moveTo>
                    <a:pt x="95" y="16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3" y="21"/>
                    <a:pt x="54" y="30"/>
                    <a:pt x="59" y="33"/>
                  </a:cubicBezTo>
                  <a:cubicBezTo>
                    <a:pt x="64" y="37"/>
                    <a:pt x="72" y="34"/>
                    <a:pt x="77" y="27"/>
                  </a:cubicBezTo>
                  <a:cubicBezTo>
                    <a:pt x="80" y="23"/>
                    <a:pt x="81" y="19"/>
                    <a:pt x="80" y="16"/>
                  </a:cubicBezTo>
                  <a:lnTo>
                    <a:pt x="95" y="16"/>
                  </a:lnTo>
                  <a:close/>
                  <a:moveTo>
                    <a:pt x="76" y="8"/>
                  </a:moveTo>
                  <a:cubicBezTo>
                    <a:pt x="70" y="5"/>
                    <a:pt x="62" y="7"/>
                    <a:pt x="58" y="14"/>
                  </a:cubicBezTo>
                  <a:cubicBezTo>
                    <a:pt x="57" y="15"/>
                    <a:pt x="57" y="16"/>
                    <a:pt x="56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3"/>
                    <a:pt x="78" y="10"/>
                    <a:pt x="76" y="8"/>
                  </a:cubicBezTo>
                  <a:close/>
                  <a:moveTo>
                    <a:pt x="65" y="14"/>
                  </a:moveTo>
                  <a:cubicBezTo>
                    <a:pt x="64" y="15"/>
                    <a:pt x="63" y="14"/>
                    <a:pt x="62" y="14"/>
                  </a:cubicBezTo>
                  <a:cubicBezTo>
                    <a:pt x="61" y="13"/>
                    <a:pt x="62" y="11"/>
                    <a:pt x="63" y="11"/>
                  </a:cubicBezTo>
                  <a:cubicBezTo>
                    <a:pt x="64" y="10"/>
                    <a:pt x="66" y="10"/>
                    <a:pt x="66" y="11"/>
                  </a:cubicBezTo>
                  <a:cubicBezTo>
                    <a:pt x="67" y="12"/>
                    <a:pt x="66" y="13"/>
                    <a:pt x="65" y="14"/>
                  </a:cubicBezTo>
                  <a:close/>
                  <a:moveTo>
                    <a:pt x="69" y="10"/>
                  </a:moveTo>
                  <a:cubicBezTo>
                    <a:pt x="68" y="10"/>
                    <a:pt x="67" y="10"/>
                    <a:pt x="67" y="10"/>
                  </a:cubicBezTo>
                  <a:cubicBezTo>
                    <a:pt x="67" y="9"/>
                    <a:pt x="67" y="9"/>
                    <a:pt x="68" y="8"/>
                  </a:cubicBezTo>
                  <a:cubicBezTo>
                    <a:pt x="68" y="8"/>
                    <a:pt x="69" y="8"/>
                    <a:pt x="69" y="8"/>
                  </a:cubicBezTo>
                  <a:cubicBezTo>
                    <a:pt x="70" y="9"/>
                    <a:pt x="69" y="10"/>
                    <a:pt x="69" y="10"/>
                  </a:cubicBez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44159">
                <a:defRPr/>
              </a:pPr>
              <a:endParaRPr lang="zh-CN" altLang="en-US" sz="952" kern="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071670" y="1214428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Welcome to Gansu!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2" y="714362"/>
            <a:ext cx="5729748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" grpId="0" build="allAtOnce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29409"/>
          </a:srgbClr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 l="12190" r="10115"/>
          <a:stretch/>
        </p:blipFill>
        <p:spPr>
          <a:xfrm>
            <a:off x="0" y="0"/>
            <a:ext cx="91440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>
            <a:spLocks noGrp="1"/>
          </p:cNvSpPr>
          <p:nvPr>
            <p:ph type="title" idx="4294967295"/>
          </p:nvPr>
        </p:nvSpPr>
        <p:spPr>
          <a:xfrm>
            <a:off x="1500166" y="2092497"/>
            <a:ext cx="8135100" cy="693567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4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you!      Questions?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计算机图像基础</a:t>
            </a:r>
            <a:endParaRPr lang="en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5716" y="1643056"/>
            <a:ext cx="4033936" cy="50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244" y="1106067"/>
            <a:ext cx="3061062" cy="1679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 descr="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21" y="2993349"/>
            <a:ext cx="1778355" cy="119951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3108" y="3429006"/>
            <a:ext cx="336725" cy="304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562" y="3397667"/>
            <a:ext cx="291397" cy="38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图片 9" descr="red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37" y="3000377"/>
            <a:ext cx="1798270" cy="1214445"/>
          </a:xfrm>
          <a:prstGeom prst="rect">
            <a:avLst/>
          </a:prstGeom>
        </p:spPr>
      </p:pic>
      <p:pic>
        <p:nvPicPr>
          <p:cNvPr id="11" name="图片 10" descr="gree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9190" y="3000378"/>
            <a:ext cx="1798271" cy="1214446"/>
          </a:xfrm>
          <a:prstGeom prst="rect">
            <a:avLst/>
          </a:prstGeom>
        </p:spPr>
      </p:pic>
      <p:pic>
        <p:nvPicPr>
          <p:cNvPr id="16" name="图片 15" descr="blue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768" y="3000378"/>
            <a:ext cx="1798270" cy="1214445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0933" y="3397667"/>
            <a:ext cx="291397" cy="38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图片 17" descr="rmatrix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2" y="2928940"/>
            <a:ext cx="1862482" cy="1286823"/>
          </a:xfrm>
          <a:prstGeom prst="rect">
            <a:avLst/>
          </a:prstGeom>
        </p:spPr>
      </p:pic>
      <p:pic>
        <p:nvPicPr>
          <p:cNvPr id="19" name="图片 18" descr="gmatrix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618" y="2928940"/>
            <a:ext cx="1862506" cy="1286823"/>
          </a:xfrm>
          <a:prstGeom prst="rect">
            <a:avLst/>
          </a:prstGeom>
        </p:spPr>
      </p:pic>
      <p:pic>
        <p:nvPicPr>
          <p:cNvPr id="20" name="图片 19" descr="bmatrix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3768" y="2928940"/>
            <a:ext cx="1806067" cy="12868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96690" y="1248943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三原色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00364" y="2643188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红色通道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86380" y="2643188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绿色通道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00958" y="2643188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蓝色通道</a:t>
            </a:r>
          </a:p>
        </p:txBody>
      </p:sp>
      <p:sp>
        <p:nvSpPr>
          <p:cNvPr id="25" name="Shape 368"/>
          <p:cNvSpPr txBox="1">
            <a:spLocks/>
          </p:cNvSpPr>
          <p:nvPr/>
        </p:nvSpPr>
        <p:spPr>
          <a:xfrm>
            <a:off x="1785918" y="4500576"/>
            <a:ext cx="1714512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语义鸿沟</a:t>
            </a:r>
            <a:endParaRPr kumimoji="0" lang="en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左大括号 25"/>
          <p:cNvSpPr/>
          <p:nvPr/>
        </p:nvSpPr>
        <p:spPr>
          <a:xfrm rot="16200000">
            <a:off x="2393150" y="2893212"/>
            <a:ext cx="285734" cy="307183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  <p:bldP spid="22" grpId="0" build="allAtOnce"/>
      <p:bldP spid="23" grpId="0" build="allAtOnce"/>
      <p:bldP spid="24" grpId="0" build="allAtOnce"/>
      <p:bldP spid="25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图像识别的困难</a:t>
            </a:r>
            <a:endParaRPr lang="en" dirty="0"/>
          </a:p>
        </p:txBody>
      </p:sp>
      <p:pic>
        <p:nvPicPr>
          <p:cNvPr id="10138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285866"/>
            <a:ext cx="221457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1285866"/>
            <a:ext cx="221457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7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2857502"/>
            <a:ext cx="221457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8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60" y="2857502"/>
            <a:ext cx="221457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89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3438" y="1285866"/>
            <a:ext cx="2214578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90" name="Picture 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3438" y="2857502"/>
            <a:ext cx="221730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矩形 21"/>
          <p:cNvSpPr/>
          <p:nvPr/>
        </p:nvSpPr>
        <p:spPr>
          <a:xfrm>
            <a:off x="6929454" y="1428742"/>
            <a:ext cx="1569660" cy="2003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>
                <a:solidFill>
                  <a:schemeClr val="dk2"/>
                </a:solidFill>
              </a:rPr>
              <a:t>颜色不同</a:t>
            </a:r>
            <a:endParaRPr lang="en-US" altLang="zh-CN" sz="1800" dirty="0">
              <a:solidFill>
                <a:schemeClr val="dk2"/>
              </a:solidFill>
            </a:endParaRPr>
          </a:p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>
                <a:solidFill>
                  <a:schemeClr val="dk2"/>
                </a:solidFill>
              </a:rPr>
              <a:t>角度不同</a:t>
            </a:r>
            <a:endParaRPr lang="en-US" altLang="zh-CN" sz="1800" dirty="0">
              <a:solidFill>
                <a:schemeClr val="dk2"/>
              </a:solidFill>
            </a:endParaRPr>
          </a:p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>
                <a:solidFill>
                  <a:schemeClr val="dk2"/>
                </a:solidFill>
              </a:rPr>
              <a:t>大小不同</a:t>
            </a:r>
            <a:endParaRPr lang="en-US" altLang="zh-CN" sz="1800" dirty="0">
              <a:solidFill>
                <a:schemeClr val="dk2"/>
              </a:solidFill>
            </a:endParaRPr>
          </a:p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>
                <a:solidFill>
                  <a:schemeClr val="dk2"/>
                </a:solidFill>
              </a:rPr>
              <a:t>背景不同</a:t>
            </a:r>
            <a:endParaRPr lang="en-US" altLang="zh-CN" sz="1800" dirty="0">
              <a:solidFill>
                <a:schemeClr val="dk2"/>
              </a:solidFill>
            </a:endParaRPr>
          </a:p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>
                <a:solidFill>
                  <a:schemeClr val="dk2"/>
                </a:solidFill>
              </a:rPr>
              <a:t>光线不同</a:t>
            </a:r>
            <a:endParaRPr lang="en-US" altLang="zh-CN" sz="1800" dirty="0">
              <a:solidFill>
                <a:schemeClr val="dk2"/>
              </a:solidFill>
            </a:endParaRPr>
          </a:p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sz="1800" dirty="0">
                <a:solidFill>
                  <a:schemeClr val="dk2"/>
                </a:solidFill>
              </a:rPr>
              <a:t>遮挡不同</a:t>
            </a:r>
            <a:endParaRPr lang="en-US" altLang="zh-CN"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://www.dlworld.cn/upload/2016-07/160714170840873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642924"/>
            <a:ext cx="7727542" cy="4202097"/>
          </a:xfrm>
          <a:prstGeom prst="rect">
            <a:avLst/>
          </a:prstGeom>
          <a:noFill/>
        </p:spPr>
      </p:pic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卷积神经网络</a:t>
            </a:r>
            <a:r>
              <a:rPr lang="en-US" altLang="zh-CN" dirty="0"/>
              <a:t>(CNN)</a:t>
            </a:r>
            <a:r>
              <a:rPr lang="zh-CN" altLang="en-US" dirty="0"/>
              <a:t>基石</a:t>
            </a:r>
            <a:endParaRPr lang="en" dirty="0"/>
          </a:p>
        </p:txBody>
      </p:sp>
      <p:pic>
        <p:nvPicPr>
          <p:cNvPr id="16" name="Picture 2" descr="https://timgsa.baidu.com/timg?image&amp;quality=80&amp;size=b9999_10000&amp;sec=1523378079446&amp;di=ea2904eedc1e9fbccce9e9e3c0b85d65&amp;imgtype=0&amp;src=http%3A%2F%2Fwww.zwzyzx.com%2Fuploadfile%2F2016%2F1104%2F2016110403442141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599" y="3015072"/>
            <a:ext cx="3260583" cy="1985570"/>
          </a:xfrm>
          <a:prstGeom prst="rect">
            <a:avLst/>
          </a:prstGeom>
          <a:noFill/>
        </p:spPr>
      </p:pic>
      <p:pic>
        <p:nvPicPr>
          <p:cNvPr id="17" name="Picture 6" descr="https://ss0.bdstatic.com/70cFuHSh_Q1YnxGkpoWK1HF6hhy/it/u=4027581551,2867516691&amp;fm=27&amp;gp=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1214428"/>
            <a:ext cx="3173038" cy="1785950"/>
          </a:xfrm>
          <a:prstGeom prst="rect">
            <a:avLst/>
          </a:prstGeom>
          <a:noFill/>
        </p:spPr>
      </p:pic>
      <p:pic>
        <p:nvPicPr>
          <p:cNvPr id="19" name="Picture 8" descr="https://timgsa.baidu.com/timg?image&amp;quality=80&amp;size=b9999_10000&amp;sec=1523379435344&amp;di=4a70046b8f6ae55b23446a45729458d9&amp;imgtype=jpg&amp;src=http%3A%2F%2Fimg2.imgtn.bdimg.com%2Fit%2Fu%3D4141050682%2C2979968667%26fm%3D214%26gp%3D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4744" y="1214427"/>
            <a:ext cx="3071834" cy="1898737"/>
          </a:xfrm>
          <a:prstGeom prst="rect">
            <a:avLst/>
          </a:prstGeom>
          <a:noFill/>
        </p:spPr>
      </p:pic>
      <p:sp>
        <p:nvSpPr>
          <p:cNvPr id="11" name="椭圆 10"/>
          <p:cNvSpPr/>
          <p:nvPr/>
        </p:nvSpPr>
        <p:spPr>
          <a:xfrm>
            <a:off x="5500694" y="3571882"/>
            <a:ext cx="785818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CNN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215206" y="2714626"/>
            <a:ext cx="1143008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rgbClr val="FF0000"/>
                </a:solidFill>
              </a:rPr>
              <a:t>AlexNet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18" name="图片 17" descr="moo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223" y="3071816"/>
            <a:ext cx="3053355" cy="1877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图像数据集</a:t>
            </a:r>
            <a:endParaRPr lang="e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2121" y="1460143"/>
            <a:ext cx="3928189" cy="311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9905" y="139959"/>
            <a:ext cx="533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405674" y="1194318"/>
            <a:ext cx="5486400" cy="29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MNIST: training 60000</a:t>
            </a:r>
            <a:r>
              <a:rPr lang="zh-CN" altLang="en-US" dirty="0"/>
              <a:t>， </a:t>
            </a:r>
            <a:r>
              <a:rPr lang="en-US" altLang="zh-CN" dirty="0"/>
              <a:t>test 10000</a:t>
            </a:r>
            <a:r>
              <a:rPr lang="zh-CN" altLang="en-US" dirty="0"/>
              <a:t>，</a:t>
            </a:r>
            <a:r>
              <a:rPr lang="en-US" altLang="zh-CN" dirty="0"/>
              <a:t> best </a:t>
            </a:r>
            <a:r>
              <a:rPr lang="en-US" altLang="zh-CN" dirty="0" err="1"/>
              <a:t>accuaray</a:t>
            </a:r>
            <a:r>
              <a:rPr lang="en-US" altLang="zh-CN" dirty="0"/>
              <a:t> 99.77% 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11420" y="4462365"/>
            <a:ext cx="5486400" cy="29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CIFAR-10: training 50000</a:t>
            </a:r>
            <a:r>
              <a:rPr lang="zh-CN" altLang="en-US" dirty="0"/>
              <a:t>， </a:t>
            </a:r>
            <a:r>
              <a:rPr lang="en-US" altLang="zh-CN" dirty="0"/>
              <a:t>test 10000</a:t>
            </a:r>
            <a:r>
              <a:rPr lang="zh-CN" altLang="en-US" dirty="0"/>
              <a:t>，</a:t>
            </a:r>
            <a:r>
              <a:rPr lang="en-US" altLang="zh-CN" dirty="0"/>
              <a:t> best </a:t>
            </a:r>
            <a:r>
              <a:rPr lang="en-US" altLang="zh-CN" dirty="0" err="1"/>
              <a:t>accuaray</a:t>
            </a:r>
            <a:r>
              <a:rPr lang="en-US" altLang="zh-CN" dirty="0"/>
              <a:t> 96.53% 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08309" y="4732952"/>
            <a:ext cx="5486400" cy="29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CIFAR-100: training 50000</a:t>
            </a:r>
            <a:r>
              <a:rPr lang="zh-CN" altLang="en-US" dirty="0"/>
              <a:t>， </a:t>
            </a:r>
            <a:r>
              <a:rPr lang="en-US" altLang="zh-CN" dirty="0"/>
              <a:t>test 10000</a:t>
            </a:r>
            <a:r>
              <a:rPr lang="zh-CN" altLang="en-US" dirty="0"/>
              <a:t>，</a:t>
            </a:r>
            <a:r>
              <a:rPr lang="en-US" altLang="zh-CN" dirty="0"/>
              <a:t> best </a:t>
            </a:r>
            <a:r>
              <a:rPr lang="en-US" altLang="zh-CN" dirty="0" err="1"/>
              <a:t>accuaray</a:t>
            </a:r>
            <a:r>
              <a:rPr lang="en-US" altLang="zh-CN" dirty="0"/>
              <a:t> 75.72% </a:t>
            </a:r>
            <a:endParaRPr lang="zh-CN" altLang="en-US" dirty="0"/>
          </a:p>
        </p:txBody>
      </p:sp>
      <p:pic>
        <p:nvPicPr>
          <p:cNvPr id="12" name="图片 11" descr="i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1552"/>
            <a:ext cx="3286116" cy="1863844"/>
          </a:xfrm>
          <a:prstGeom prst="rect">
            <a:avLst/>
          </a:prstGeom>
        </p:spPr>
      </p:pic>
      <p:pic>
        <p:nvPicPr>
          <p:cNvPr id="13" name="图片 12" descr="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71816"/>
            <a:ext cx="3400009" cy="1888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CN" altLang="en-US" dirty="0"/>
              <a:t>开发深度</a:t>
            </a:r>
            <a:r>
              <a:rPr lang="en-US" altLang="zh-CN" dirty="0"/>
              <a:t>(CNN)</a:t>
            </a:r>
            <a:r>
              <a:rPr lang="zh-CN" altLang="en-US" dirty="0"/>
              <a:t>学习模型</a:t>
            </a:r>
            <a:br>
              <a:rPr lang="zh-CN" altLang="en-US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endParaRPr lang="en" dirty="0"/>
          </a:p>
        </p:txBody>
      </p:sp>
      <p:pic>
        <p:nvPicPr>
          <p:cNvPr id="4" name="Picture 2" descr="https://timgsa.baidu.com/timg?image&amp;quality=80&amp;size=b9999_10000&amp;sec=1523384375264&amp;di=ba4ee26b1979b907bc3b2f4a9ef624c8&amp;imgtype=0&amp;src=http%3A%2F%2Fimg.mp.sohu.com%2Fq_mini%2Cc_zoom%2Cw_640%2Fupload%2F20170731%2Fd9c78f5565834a709372ff37030e905d_t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64" y="1432550"/>
            <a:ext cx="1597287" cy="1604157"/>
          </a:xfrm>
          <a:prstGeom prst="rect">
            <a:avLst/>
          </a:prstGeom>
          <a:noFill/>
        </p:spPr>
      </p:pic>
      <p:pic>
        <p:nvPicPr>
          <p:cNvPr id="5" name="Picture 5" descr="https://timgsa.baidu.com/timg?image&amp;quality=80&amp;size=b9999_10000&amp;sec=1523384505984&amp;di=7d7ee8422b627c762eca27a3a80ce8da&amp;imgtype=0&amp;src=http%3A%2F%2Fimg.colabug.com%2F2017%2F06%2F603ce09e00ef859ae183f950d044f35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0860" y="1146797"/>
            <a:ext cx="1900222" cy="1619611"/>
          </a:xfrm>
          <a:prstGeom prst="rect">
            <a:avLst/>
          </a:prstGeom>
          <a:noFill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66" y="1432547"/>
            <a:ext cx="1357322" cy="128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左弧形箭头 6"/>
          <p:cNvSpPr/>
          <p:nvPr/>
        </p:nvSpPr>
        <p:spPr>
          <a:xfrm rot="12733504">
            <a:off x="8106947" y="2894316"/>
            <a:ext cx="429209" cy="1057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左弧形箭头 8"/>
          <p:cNvSpPr/>
          <p:nvPr/>
        </p:nvSpPr>
        <p:spPr>
          <a:xfrm rot="20237060">
            <a:off x="1473306" y="3188927"/>
            <a:ext cx="429209" cy="10572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3432813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、训练模型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0992" y="3861441"/>
            <a:ext cx="1285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、验证模型</a:t>
            </a:r>
          </a:p>
        </p:txBody>
      </p:sp>
      <p:pic>
        <p:nvPicPr>
          <p:cNvPr id="12" name="Picture 8" descr="https://timgsa.baidu.com/timg?image&amp;quality=80&amp;size=b9999_10000&amp;sec=1523384682702&amp;di=3372037ab2d31caa4335d9e270008b9c&amp;imgtype=0&amp;src=http%3A%2F%2F7xi3e9.com1.z0.glb.clouddn.com%2Fcnnmnis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952" y="2789871"/>
            <a:ext cx="5462842" cy="2353647"/>
          </a:xfrm>
          <a:prstGeom prst="rect">
            <a:avLst/>
          </a:prstGeom>
          <a:noFill/>
        </p:spPr>
      </p:pic>
      <p:sp>
        <p:nvSpPr>
          <p:cNvPr id="13" name="右箭头 12"/>
          <p:cNvSpPr/>
          <p:nvPr/>
        </p:nvSpPr>
        <p:spPr>
          <a:xfrm>
            <a:off x="2071638" y="2004053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00594" y="2982161"/>
            <a:ext cx="1285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、设计模型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7158" y="1071552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、数据收集和处理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1" grpId="0"/>
      <p:bldP spid="13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7" name="Picture 5" descr="E:\桌面\8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1349031" y="1571618"/>
            <a:ext cx="2428892" cy="2439655"/>
          </a:xfrm>
          <a:prstGeom prst="rect">
            <a:avLst/>
          </a:prstGeom>
          <a:noFill/>
        </p:spPr>
      </p:pic>
      <p:pic>
        <p:nvPicPr>
          <p:cNvPr id="105476" name="Picture 4" descr="E:\桌面\8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843" y="1500180"/>
            <a:ext cx="2482080" cy="2500330"/>
          </a:xfrm>
          <a:prstGeom prst="rect">
            <a:avLst/>
          </a:prstGeom>
          <a:noFill/>
        </p:spPr>
      </p:pic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神经网络图像识别</a:t>
            </a:r>
            <a:endParaRPr lang="en" dirty="0"/>
          </a:p>
        </p:txBody>
      </p:sp>
      <p:pic>
        <p:nvPicPr>
          <p:cNvPr id="105474" name="Picture 2" descr="E:\桌面\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49031" y="1519207"/>
            <a:ext cx="2437151" cy="2447919"/>
          </a:xfrm>
          <a:prstGeom prst="rect">
            <a:avLst/>
          </a:prstGeom>
          <a:noFill/>
        </p:spPr>
      </p:pic>
      <p:sp>
        <p:nvSpPr>
          <p:cNvPr id="5" name="流程图: 联系 4"/>
          <p:cNvSpPr/>
          <p:nvPr/>
        </p:nvSpPr>
        <p:spPr>
          <a:xfrm>
            <a:off x="4714844" y="1428742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>
            <a:stCxn id="5" idx="6"/>
            <a:endCxn id="58" idx="2"/>
          </p:cNvCxnSpPr>
          <p:nvPr/>
        </p:nvCxnSpPr>
        <p:spPr>
          <a:xfrm>
            <a:off x="5214910" y="1678775"/>
            <a:ext cx="1357322" cy="20002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联系 9"/>
          <p:cNvSpPr/>
          <p:nvPr/>
        </p:nvSpPr>
        <p:spPr>
          <a:xfrm>
            <a:off x="6572232" y="1643056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11" name="流程图: 联系 10"/>
          <p:cNvSpPr/>
          <p:nvPr/>
        </p:nvSpPr>
        <p:spPr>
          <a:xfrm>
            <a:off x="4714844" y="2143122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1" idx="6"/>
            <a:endCxn id="58" idx="2"/>
          </p:cNvCxnSpPr>
          <p:nvPr/>
        </p:nvCxnSpPr>
        <p:spPr>
          <a:xfrm>
            <a:off x="5214910" y="2393155"/>
            <a:ext cx="1357322" cy="12858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4714844" y="2857502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15" idx="6"/>
            <a:endCxn id="58" idx="2"/>
          </p:cNvCxnSpPr>
          <p:nvPr/>
        </p:nvCxnSpPr>
        <p:spPr>
          <a:xfrm>
            <a:off x="5214910" y="3107535"/>
            <a:ext cx="1357322" cy="5715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4714844" y="3571882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19" idx="6"/>
            <a:endCxn id="58" idx="2"/>
          </p:cNvCxnSpPr>
          <p:nvPr/>
        </p:nvCxnSpPr>
        <p:spPr>
          <a:xfrm flipV="1">
            <a:off x="5214910" y="3679039"/>
            <a:ext cx="1357322" cy="142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flipV="1">
            <a:off x="4786282" y="1571618"/>
            <a:ext cx="357190" cy="1428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flipV="1">
            <a:off x="4786282" y="2285998"/>
            <a:ext cx="357190" cy="1428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/>
        </p:nvCxnSpPr>
        <p:spPr>
          <a:xfrm flipV="1">
            <a:off x="4786282" y="3000378"/>
            <a:ext cx="357190" cy="1428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/>
          <p:nvPr/>
        </p:nvCxnSpPr>
        <p:spPr>
          <a:xfrm flipV="1">
            <a:off x="4786282" y="3714758"/>
            <a:ext cx="357190" cy="1428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5" idx="2"/>
          </p:cNvCxnSpPr>
          <p:nvPr/>
        </p:nvCxnSpPr>
        <p:spPr>
          <a:xfrm flipV="1">
            <a:off x="2714612" y="1678775"/>
            <a:ext cx="2000232" cy="6072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11" idx="2"/>
          </p:cNvCxnSpPr>
          <p:nvPr/>
        </p:nvCxnSpPr>
        <p:spPr>
          <a:xfrm>
            <a:off x="2714612" y="2285998"/>
            <a:ext cx="2000232" cy="1071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15" idx="2"/>
          </p:cNvCxnSpPr>
          <p:nvPr/>
        </p:nvCxnSpPr>
        <p:spPr>
          <a:xfrm>
            <a:off x="2714612" y="2285998"/>
            <a:ext cx="2000232" cy="8215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19" idx="2"/>
          </p:cNvCxnSpPr>
          <p:nvPr/>
        </p:nvCxnSpPr>
        <p:spPr>
          <a:xfrm>
            <a:off x="2714612" y="2285998"/>
            <a:ext cx="2000232" cy="15359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5" idx="2"/>
          </p:cNvCxnSpPr>
          <p:nvPr/>
        </p:nvCxnSpPr>
        <p:spPr>
          <a:xfrm flipV="1">
            <a:off x="2714612" y="1678775"/>
            <a:ext cx="2000232" cy="15359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11" idx="2"/>
          </p:cNvCxnSpPr>
          <p:nvPr/>
        </p:nvCxnSpPr>
        <p:spPr>
          <a:xfrm flipV="1">
            <a:off x="2714612" y="2393155"/>
            <a:ext cx="2000232" cy="8215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15" idx="2"/>
          </p:cNvCxnSpPr>
          <p:nvPr/>
        </p:nvCxnSpPr>
        <p:spPr>
          <a:xfrm flipV="1">
            <a:off x="2714612" y="3107535"/>
            <a:ext cx="2000232" cy="1071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19" idx="2"/>
          </p:cNvCxnSpPr>
          <p:nvPr/>
        </p:nvCxnSpPr>
        <p:spPr>
          <a:xfrm>
            <a:off x="2714612" y="3214692"/>
            <a:ext cx="2000232" cy="6072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流程图: 联系 57"/>
          <p:cNvSpPr/>
          <p:nvPr/>
        </p:nvSpPr>
        <p:spPr>
          <a:xfrm>
            <a:off x="6572232" y="3429006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cxnSp>
        <p:nvCxnSpPr>
          <p:cNvPr id="59" name="直接箭头连接符 58"/>
          <p:cNvCxnSpPr>
            <a:stCxn id="5" idx="6"/>
            <a:endCxn id="10" idx="2"/>
          </p:cNvCxnSpPr>
          <p:nvPr/>
        </p:nvCxnSpPr>
        <p:spPr>
          <a:xfrm>
            <a:off x="5214910" y="1678775"/>
            <a:ext cx="135732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11" idx="6"/>
            <a:endCxn id="10" idx="2"/>
          </p:cNvCxnSpPr>
          <p:nvPr/>
        </p:nvCxnSpPr>
        <p:spPr>
          <a:xfrm flipV="1">
            <a:off x="5214910" y="1893089"/>
            <a:ext cx="1357322" cy="500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15" idx="6"/>
            <a:endCxn id="10" idx="2"/>
          </p:cNvCxnSpPr>
          <p:nvPr/>
        </p:nvCxnSpPr>
        <p:spPr>
          <a:xfrm flipV="1">
            <a:off x="5214910" y="1893089"/>
            <a:ext cx="1357322" cy="12144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9" idx="6"/>
            <a:endCxn id="10" idx="2"/>
          </p:cNvCxnSpPr>
          <p:nvPr/>
        </p:nvCxnSpPr>
        <p:spPr>
          <a:xfrm flipV="1">
            <a:off x="5214910" y="1893089"/>
            <a:ext cx="1357322" cy="19288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572232" y="3000378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…</a:t>
            </a:r>
            <a:endParaRPr lang="zh-CN" altLang="en-US" sz="20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643670" y="1714494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</a:t>
            </a:r>
            <a:endParaRPr lang="zh-CN" altLang="en-US" sz="20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6643670" y="3457524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80" name="流程图: 联系 79"/>
          <p:cNvSpPr/>
          <p:nvPr/>
        </p:nvSpPr>
        <p:spPr>
          <a:xfrm>
            <a:off x="6572232" y="2285998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6643670" y="2357436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</a:t>
            </a:r>
            <a:endParaRPr lang="zh-CN" altLang="en-US" sz="2000" b="1" dirty="0"/>
          </a:p>
        </p:txBody>
      </p:sp>
      <p:cxnSp>
        <p:nvCxnSpPr>
          <p:cNvPr id="87" name="直接箭头连接符 86"/>
          <p:cNvCxnSpPr>
            <a:stCxn id="5" idx="6"/>
            <a:endCxn id="80" idx="2"/>
          </p:cNvCxnSpPr>
          <p:nvPr/>
        </p:nvCxnSpPr>
        <p:spPr>
          <a:xfrm>
            <a:off x="5214910" y="1678775"/>
            <a:ext cx="1357322" cy="8572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11" idx="6"/>
            <a:endCxn id="80" idx="2"/>
          </p:cNvCxnSpPr>
          <p:nvPr/>
        </p:nvCxnSpPr>
        <p:spPr>
          <a:xfrm>
            <a:off x="5214910" y="2393155"/>
            <a:ext cx="1357322" cy="142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15" idx="6"/>
            <a:endCxn id="80" idx="2"/>
          </p:cNvCxnSpPr>
          <p:nvPr/>
        </p:nvCxnSpPr>
        <p:spPr>
          <a:xfrm flipV="1">
            <a:off x="5214910" y="2536031"/>
            <a:ext cx="1357322" cy="5715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19" idx="6"/>
            <a:endCxn id="80" idx="2"/>
          </p:cNvCxnSpPr>
          <p:nvPr/>
        </p:nvCxnSpPr>
        <p:spPr>
          <a:xfrm flipV="1">
            <a:off x="5214910" y="2536031"/>
            <a:ext cx="1357322" cy="12858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右箭头 100"/>
          <p:cNvSpPr/>
          <p:nvPr/>
        </p:nvSpPr>
        <p:spPr>
          <a:xfrm>
            <a:off x="7143768" y="357188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7572396" y="3500444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8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72396" y="3500444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8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572396" y="3500444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5" name="右箭头 104"/>
          <p:cNvSpPr/>
          <p:nvPr/>
        </p:nvSpPr>
        <p:spPr>
          <a:xfrm>
            <a:off x="7143768" y="357188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右箭头 105"/>
          <p:cNvSpPr/>
          <p:nvPr/>
        </p:nvSpPr>
        <p:spPr>
          <a:xfrm>
            <a:off x="7143768" y="357188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3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5" grpId="0" animBg="1"/>
      <p:bldP spid="19" grpId="0" animBg="1"/>
      <p:bldP spid="58" grpId="0" animBg="1"/>
      <p:bldP spid="77" grpId="0"/>
      <p:bldP spid="78" grpId="0"/>
      <p:bldP spid="79" grpId="0"/>
      <p:bldP spid="80" grpId="0" animBg="1"/>
      <p:bldP spid="81" grpId="0"/>
      <p:bldP spid="101" grpId="0" animBg="1"/>
      <p:bldP spid="101" grpId="1" animBg="1"/>
      <p:bldP spid="102" grpId="0"/>
      <p:bldP spid="102" grpId="1"/>
      <p:bldP spid="103" grpId="0"/>
      <p:bldP spid="103" grpId="1"/>
      <p:bldP spid="104" grpId="0"/>
      <p:bldP spid="105" grpId="0" animBg="1"/>
      <p:bldP spid="105" grpId="1" animBg="1"/>
      <p:bldP spid="1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US" dirty="0"/>
              <a:t>神经网络图像识别</a:t>
            </a:r>
            <a:endParaRPr lang="en" dirty="0"/>
          </a:p>
        </p:txBody>
      </p:sp>
      <p:pic>
        <p:nvPicPr>
          <p:cNvPr id="3" name="Picture 5" descr="E:\桌面\8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1285852" y="1071552"/>
            <a:ext cx="3929090" cy="39465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-214346" y="1357304"/>
            <a:ext cx="4572000" cy="3170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dirty="0">
                <a:solidFill>
                  <a:schemeClr val="dk1"/>
                </a:solidFill>
              </a:rPr>
              <a:t>增加样本</a:t>
            </a:r>
            <a:endParaRPr lang="en-US" altLang="zh-CN" sz="1100" dirty="0">
              <a:solidFill>
                <a:schemeClr val="dk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5852" y="1071552"/>
            <a:ext cx="1928826" cy="1857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14678" y="1071552"/>
            <a:ext cx="1928826" cy="1857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85852" y="2928940"/>
            <a:ext cx="1928826" cy="1857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214346" y="1785932"/>
            <a:ext cx="4572000" cy="317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dirty="0">
                <a:solidFill>
                  <a:schemeClr val="dk1"/>
                </a:solidFill>
              </a:rPr>
              <a:t>滑动窗口</a:t>
            </a:r>
            <a:endParaRPr lang="en-US" altLang="zh-CN" sz="1100" dirty="0">
              <a:solidFill>
                <a:schemeClr val="dk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214346" y="2160219"/>
            <a:ext cx="1643074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  <a:defRPr/>
            </a:pPr>
            <a:r>
              <a:rPr lang="zh-CN" altLang="en-US" dirty="0">
                <a:solidFill>
                  <a:schemeClr val="dk1"/>
                </a:solidFill>
              </a:rPr>
              <a:t>卷积网络</a:t>
            </a:r>
            <a:endParaRPr lang="en-US" altLang="zh-CN" dirty="0">
              <a:solidFill>
                <a:schemeClr val="dk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14678" y="2928940"/>
            <a:ext cx="1928826" cy="1857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85852" y="2928940"/>
            <a:ext cx="1928826" cy="1857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14678" y="1071552"/>
            <a:ext cx="1928826" cy="1857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285852" y="1071552"/>
            <a:ext cx="1928826" cy="1857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6000728" y="1500180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20" idx="6"/>
            <a:endCxn id="41" idx="2"/>
          </p:cNvCxnSpPr>
          <p:nvPr/>
        </p:nvCxnSpPr>
        <p:spPr>
          <a:xfrm>
            <a:off x="6500794" y="1750213"/>
            <a:ext cx="1357322" cy="20002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联系 21"/>
          <p:cNvSpPr/>
          <p:nvPr/>
        </p:nvSpPr>
        <p:spPr>
          <a:xfrm>
            <a:off x="7858116" y="1714494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23" name="流程图: 联系 22"/>
          <p:cNvSpPr/>
          <p:nvPr/>
        </p:nvSpPr>
        <p:spPr>
          <a:xfrm>
            <a:off x="6000728" y="2214560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23" idx="6"/>
            <a:endCxn id="41" idx="2"/>
          </p:cNvCxnSpPr>
          <p:nvPr/>
        </p:nvCxnSpPr>
        <p:spPr>
          <a:xfrm>
            <a:off x="6500794" y="2464593"/>
            <a:ext cx="1357322" cy="12858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联系 24"/>
          <p:cNvSpPr/>
          <p:nvPr/>
        </p:nvSpPr>
        <p:spPr>
          <a:xfrm>
            <a:off x="6000728" y="2928940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5" idx="6"/>
            <a:endCxn id="41" idx="2"/>
          </p:cNvCxnSpPr>
          <p:nvPr/>
        </p:nvCxnSpPr>
        <p:spPr>
          <a:xfrm>
            <a:off x="6500794" y="3178973"/>
            <a:ext cx="1357322" cy="5715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联系 26"/>
          <p:cNvSpPr/>
          <p:nvPr/>
        </p:nvSpPr>
        <p:spPr>
          <a:xfrm>
            <a:off x="6000728" y="3643320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>
            <a:stCxn id="27" idx="6"/>
            <a:endCxn id="41" idx="2"/>
          </p:cNvCxnSpPr>
          <p:nvPr/>
        </p:nvCxnSpPr>
        <p:spPr>
          <a:xfrm flipV="1">
            <a:off x="6500794" y="3750477"/>
            <a:ext cx="1357322" cy="142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 flipV="1">
            <a:off x="6072166" y="1643056"/>
            <a:ext cx="357190" cy="1428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flipV="1">
            <a:off x="6072166" y="2357436"/>
            <a:ext cx="357190" cy="1428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/>
        </p:nvCxnSpPr>
        <p:spPr>
          <a:xfrm flipV="1">
            <a:off x="6072166" y="3071816"/>
            <a:ext cx="357190" cy="1428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/>
          <p:nvPr/>
        </p:nvCxnSpPr>
        <p:spPr>
          <a:xfrm flipV="1">
            <a:off x="6072166" y="3786196"/>
            <a:ext cx="357190" cy="1428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20" idx="2"/>
          </p:cNvCxnSpPr>
          <p:nvPr/>
        </p:nvCxnSpPr>
        <p:spPr>
          <a:xfrm flipV="1">
            <a:off x="2214546" y="1750213"/>
            <a:ext cx="3786182" cy="250033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23" idx="2"/>
          </p:cNvCxnSpPr>
          <p:nvPr/>
        </p:nvCxnSpPr>
        <p:spPr>
          <a:xfrm>
            <a:off x="4143372" y="2000246"/>
            <a:ext cx="1857356" cy="464347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25" idx="2"/>
          </p:cNvCxnSpPr>
          <p:nvPr/>
        </p:nvCxnSpPr>
        <p:spPr>
          <a:xfrm flipV="1">
            <a:off x="2285984" y="3178973"/>
            <a:ext cx="3714744" cy="750099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27" idx="2"/>
          </p:cNvCxnSpPr>
          <p:nvPr/>
        </p:nvCxnSpPr>
        <p:spPr>
          <a:xfrm>
            <a:off x="4143372" y="3857634"/>
            <a:ext cx="1857356" cy="35719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流程图: 联系 40"/>
          <p:cNvSpPr/>
          <p:nvPr/>
        </p:nvSpPr>
        <p:spPr>
          <a:xfrm>
            <a:off x="7858116" y="3500444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cxnSp>
        <p:nvCxnSpPr>
          <p:cNvPr id="42" name="直接箭头连接符 41"/>
          <p:cNvCxnSpPr>
            <a:stCxn id="20" idx="6"/>
            <a:endCxn id="22" idx="2"/>
          </p:cNvCxnSpPr>
          <p:nvPr/>
        </p:nvCxnSpPr>
        <p:spPr>
          <a:xfrm>
            <a:off x="6500794" y="1750213"/>
            <a:ext cx="135732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3" idx="6"/>
            <a:endCxn id="22" idx="2"/>
          </p:cNvCxnSpPr>
          <p:nvPr/>
        </p:nvCxnSpPr>
        <p:spPr>
          <a:xfrm flipV="1">
            <a:off x="6500794" y="1964527"/>
            <a:ext cx="1357322" cy="500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5" idx="6"/>
            <a:endCxn id="22" idx="2"/>
          </p:cNvCxnSpPr>
          <p:nvPr/>
        </p:nvCxnSpPr>
        <p:spPr>
          <a:xfrm flipV="1">
            <a:off x="6500794" y="1964527"/>
            <a:ext cx="1357322" cy="12144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7" idx="6"/>
            <a:endCxn id="22" idx="2"/>
          </p:cNvCxnSpPr>
          <p:nvPr/>
        </p:nvCxnSpPr>
        <p:spPr>
          <a:xfrm flipV="1">
            <a:off x="6500794" y="1964527"/>
            <a:ext cx="1357322" cy="19288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858116" y="3071816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…</a:t>
            </a:r>
            <a:endParaRPr lang="zh-CN" alt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7929554" y="1785932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</a:t>
            </a:r>
            <a:endParaRPr lang="zh-CN" alt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929554" y="3528962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sp>
        <p:nvSpPr>
          <p:cNvPr id="49" name="流程图: 联系 48"/>
          <p:cNvSpPr/>
          <p:nvPr/>
        </p:nvSpPr>
        <p:spPr>
          <a:xfrm>
            <a:off x="7858116" y="2357436"/>
            <a:ext cx="500066" cy="500066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929554" y="2428874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0</a:t>
            </a:r>
            <a:endParaRPr lang="zh-CN" altLang="en-US" sz="2000" b="1" dirty="0"/>
          </a:p>
        </p:txBody>
      </p:sp>
      <p:cxnSp>
        <p:nvCxnSpPr>
          <p:cNvPr id="51" name="直接箭头连接符 50"/>
          <p:cNvCxnSpPr>
            <a:stCxn id="20" idx="6"/>
            <a:endCxn id="49" idx="2"/>
          </p:cNvCxnSpPr>
          <p:nvPr/>
        </p:nvCxnSpPr>
        <p:spPr>
          <a:xfrm>
            <a:off x="6500794" y="1750213"/>
            <a:ext cx="1357322" cy="8572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23" idx="6"/>
            <a:endCxn id="49" idx="2"/>
          </p:cNvCxnSpPr>
          <p:nvPr/>
        </p:nvCxnSpPr>
        <p:spPr>
          <a:xfrm>
            <a:off x="6500794" y="2464593"/>
            <a:ext cx="1357322" cy="142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25" idx="6"/>
            <a:endCxn id="49" idx="2"/>
          </p:cNvCxnSpPr>
          <p:nvPr/>
        </p:nvCxnSpPr>
        <p:spPr>
          <a:xfrm flipV="1">
            <a:off x="6500794" y="2607469"/>
            <a:ext cx="1357322" cy="5715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27" idx="6"/>
            <a:endCxn id="49" idx="2"/>
          </p:cNvCxnSpPr>
          <p:nvPr/>
        </p:nvCxnSpPr>
        <p:spPr>
          <a:xfrm flipV="1">
            <a:off x="6500794" y="2607469"/>
            <a:ext cx="1357322" cy="12858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右箭头 54"/>
          <p:cNvSpPr/>
          <p:nvPr/>
        </p:nvSpPr>
        <p:spPr>
          <a:xfrm>
            <a:off x="8429652" y="364332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858280" y="3571882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8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58280" y="3571882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8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8429652" y="364332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8429652" y="364332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build="allAtOnce"/>
      <p:bldP spid="13" grpId="0" build="allAtOnce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7" grpId="0" animBg="1"/>
      <p:bldP spid="41" grpId="0" animBg="1"/>
      <p:bldP spid="46" grpId="0"/>
      <p:bldP spid="47" grpId="0"/>
      <p:bldP spid="48" grpId="0"/>
      <p:bldP spid="49" grpId="0" animBg="1"/>
      <p:bldP spid="50" grpId="0"/>
      <p:bldP spid="55" grpId="0" animBg="1"/>
      <p:bldP spid="56" grpId="0"/>
      <p:bldP spid="57" grpId="0"/>
      <p:bldP spid="59" grpId="0" animBg="1"/>
      <p:bldP spid="60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-2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8760</TotalTime>
  <Words>901</Words>
  <Application>Microsoft Office PowerPoint</Application>
  <PresentationFormat>全屏显示(16:9)</PresentationFormat>
  <Paragraphs>218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宋体</vt:lpstr>
      <vt:lpstr>Arial Unicode MS</vt:lpstr>
      <vt:lpstr>Noto Sans Symbols</vt:lpstr>
      <vt:lpstr>Times New Roman</vt:lpstr>
      <vt:lpstr>Arial</vt:lpstr>
      <vt:lpstr>华文楷体</vt:lpstr>
      <vt:lpstr>微软雅黑</vt:lpstr>
      <vt:lpstr>Impact MT Std</vt:lpstr>
      <vt:lpstr>Roboto</vt:lpstr>
      <vt:lpstr>Calibri</vt:lpstr>
      <vt:lpstr>Merriweather Sans</vt:lpstr>
      <vt:lpstr>方正兰亭黑_GBK</vt:lpstr>
      <vt:lpstr>simple-light-2</vt:lpstr>
      <vt:lpstr>Default</vt:lpstr>
      <vt:lpstr>simple-light-2</vt:lpstr>
      <vt:lpstr>卷积神经网络基础</vt:lpstr>
      <vt:lpstr>PowerPoint 演示文稿</vt:lpstr>
      <vt:lpstr>计算机图像基础</vt:lpstr>
      <vt:lpstr>图像识别的困难</vt:lpstr>
      <vt:lpstr>卷积神经网络(CNN)基石</vt:lpstr>
      <vt:lpstr>图像数据集</vt:lpstr>
      <vt:lpstr>开发深度(CNN)学习模型 </vt:lpstr>
      <vt:lpstr>神经网络图像识别</vt:lpstr>
      <vt:lpstr>神经网络图像识别</vt:lpstr>
      <vt:lpstr>卷积神经四个组件</vt:lpstr>
      <vt:lpstr>卷积层</vt:lpstr>
      <vt:lpstr>卷积操作</vt:lpstr>
      <vt:lpstr>多通道卷积操作</vt:lpstr>
      <vt:lpstr>PowerPoint 演示文稿</vt:lpstr>
      <vt:lpstr>1x1卷积</vt:lpstr>
      <vt:lpstr>卷积核大小</vt:lpstr>
      <vt:lpstr>卷积输出计算实例</vt:lpstr>
      <vt:lpstr>权值计算</vt:lpstr>
      <vt:lpstr>经典LeNet-5</vt:lpstr>
      <vt:lpstr>Thank you!  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神经网络基础</dc:title>
  <cp:lastModifiedBy>JH L</cp:lastModifiedBy>
  <cp:revision>578</cp:revision>
  <dcterms:modified xsi:type="dcterms:W3CDTF">2019-10-21T03:01:48Z</dcterms:modified>
</cp:coreProperties>
</file>